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97" d="100"/>
          <a:sy n="97"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8ABF-A1CB-42FD-BA22-0A2B210F14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646003-DA42-45C9-B2FD-FECA44066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07C1C1-80EF-49E6-A013-23CEFE11BAE9}"/>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A5E13491-761C-4DBE-B5D0-FCC7F95573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7EBB9A-1493-4F4A-9A3C-1F35BECD7586}"/>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190674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A8BA6-5A96-4221-9513-E0AA62F9B0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55547-2D8D-430E-8375-C0DD6D6E5F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FF328-D2FB-499B-BE86-FA9AE68D92FB}"/>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C0F48E70-5C73-46AF-BD1E-FFF626EC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0C1F77-2311-4FEC-B9F2-7B5FDDFF67FF}"/>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263236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B5EE3-3BF7-4E0C-BCA0-5915B0BE88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0A8A1F-6F1E-4C8F-A986-11DA912C2B7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E5D0C0-147E-428C-AA31-0EDF2686A8F4}"/>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587A37AF-8DA0-4E76-885D-EAA37EFA78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6F978B-74DB-4BA2-8289-4534B0399244}"/>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348263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49B23-1E1E-4151-BD4C-7A0A625D9A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8FE8DD-35E4-4B30-90C3-F90E8BF3010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3428B-6178-423C-B313-14811CF1818E}"/>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F3150B71-2923-4003-AB49-21E8154CD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B066C1-39BE-4A52-9F3B-B88D24BD7A3B}"/>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353186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2D682-CB8E-4387-96D2-43867AF6DD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9A533C-12B9-44C7-A8C8-5B231A309F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60B8C4-4D6F-4BC3-B6A6-79C136E1F00B}"/>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8F07AF4E-68B3-47C7-A29C-133DB194F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98A6DA-640C-4557-9CF8-92A676E1F183}"/>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407297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EBBC-AED2-454A-86A5-4A345EA88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41BF69-0357-41B0-9256-E67498C6948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6B14E6-ACF0-485C-AB1E-226E9FB08F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2D7AF6-9B7A-4428-BCAD-CF73BFCAA198}"/>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6" name="Footer Placeholder 5">
            <a:extLst>
              <a:ext uri="{FF2B5EF4-FFF2-40B4-BE49-F238E27FC236}">
                <a16:creationId xmlns:a16="http://schemas.microsoft.com/office/drawing/2014/main" id="{91E3086A-DF4D-4226-9B57-489CF5B26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8907EE-A5BF-4522-817E-82D747357F1F}"/>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341310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C264-50F5-4D48-8222-4A78282BCB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BDF08E-CB25-4ECA-91DA-9A2FB33B97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186CAC6-4F0D-44B3-84A3-E4BBAB5139D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54273D-8A53-4818-8338-89F62C5C99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64FCB0-5904-4C87-B29B-87A8F29822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FAA8B2-7F12-491B-A573-5521E230CB7D}"/>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8" name="Footer Placeholder 7">
            <a:extLst>
              <a:ext uri="{FF2B5EF4-FFF2-40B4-BE49-F238E27FC236}">
                <a16:creationId xmlns:a16="http://schemas.microsoft.com/office/drawing/2014/main" id="{0224DF15-9FA3-4F23-B098-0269C68BED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FD794B-A201-4478-95BF-D238F40F607D}"/>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190869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9C409-AAFC-433B-B9CD-CEDF2C5B02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D17F2E-712E-4CB9-A58B-1977D6F08918}"/>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4" name="Footer Placeholder 3">
            <a:extLst>
              <a:ext uri="{FF2B5EF4-FFF2-40B4-BE49-F238E27FC236}">
                <a16:creationId xmlns:a16="http://schemas.microsoft.com/office/drawing/2014/main" id="{928F502A-DB4B-4C9C-AB93-D3FD47EB81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3BFBC5-CC61-4B7E-AD47-7E8850A4544C}"/>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3412058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C8470-2F41-4F61-B5C1-F865E51A190E}"/>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3" name="Footer Placeholder 2">
            <a:extLst>
              <a:ext uri="{FF2B5EF4-FFF2-40B4-BE49-F238E27FC236}">
                <a16:creationId xmlns:a16="http://schemas.microsoft.com/office/drawing/2014/main" id="{9DD55BF2-D997-469F-B718-FC60A102B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A112F4-A53C-44F7-B5C1-F84028848DDD}"/>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311602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35B42-FECC-4E13-85B9-D0857980D0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1A6D8C-987E-4E3C-9799-F65A599E3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06CF01-D11C-4593-90F0-EBBAA8CBE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846035-B868-497A-A5D2-9F969A95414C}"/>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6" name="Footer Placeholder 5">
            <a:extLst>
              <a:ext uri="{FF2B5EF4-FFF2-40B4-BE49-F238E27FC236}">
                <a16:creationId xmlns:a16="http://schemas.microsoft.com/office/drawing/2014/main" id="{AD290584-FC90-4E6B-98AC-385CAD700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25EEAB-D707-4739-A710-FE44C24F12A9}"/>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176211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ECCE6-B261-4BFB-9CBA-32C3B6C224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7E1755-CB6B-443F-B2BC-F8E3448B69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F2D6D-E12A-4105-A55B-4D64FAF58C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F2EC8F-DC63-4726-ABAF-5C01F82F1BDD}"/>
              </a:ext>
            </a:extLst>
          </p:cNvPr>
          <p:cNvSpPr>
            <a:spLocks noGrp="1"/>
          </p:cNvSpPr>
          <p:nvPr>
            <p:ph type="dt" sz="half" idx="10"/>
          </p:nvPr>
        </p:nvSpPr>
        <p:spPr/>
        <p:txBody>
          <a:bodyPr/>
          <a:lstStyle/>
          <a:p>
            <a:fld id="{73CFDC36-13D7-4233-97D7-FCCB9156501E}" type="datetimeFigureOut">
              <a:rPr lang="en-US" smtClean="0"/>
              <a:t>6/22/19</a:t>
            </a:fld>
            <a:endParaRPr lang="en-US"/>
          </a:p>
        </p:txBody>
      </p:sp>
      <p:sp>
        <p:nvSpPr>
          <p:cNvPr id="6" name="Footer Placeholder 5">
            <a:extLst>
              <a:ext uri="{FF2B5EF4-FFF2-40B4-BE49-F238E27FC236}">
                <a16:creationId xmlns:a16="http://schemas.microsoft.com/office/drawing/2014/main" id="{DB46BB06-E3B1-4B9B-B807-9C89C164B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9D4AB1-4B0B-4273-B655-6E4B46288004}"/>
              </a:ext>
            </a:extLst>
          </p:cNvPr>
          <p:cNvSpPr>
            <a:spLocks noGrp="1"/>
          </p:cNvSpPr>
          <p:nvPr>
            <p:ph type="sldNum" sz="quarter" idx="12"/>
          </p:nvPr>
        </p:nvSpPr>
        <p:spPr/>
        <p:txBody>
          <a:bodyPr/>
          <a:lstStyle/>
          <a:p>
            <a:fld id="{7293F401-7760-4E38-9F97-34A8F38062F4}" type="slidenum">
              <a:rPr lang="en-US" smtClean="0"/>
              <a:t>‹#›</a:t>
            </a:fld>
            <a:endParaRPr lang="en-US"/>
          </a:p>
        </p:txBody>
      </p:sp>
    </p:spTree>
    <p:extLst>
      <p:ext uri="{BB962C8B-B14F-4D97-AF65-F5344CB8AC3E}">
        <p14:creationId xmlns:p14="http://schemas.microsoft.com/office/powerpoint/2010/main" val="247307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AA9E0-7803-4525-B902-EF8C3926E2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644AF2-C361-4A00-816A-851DBEAE85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50C2D-A7DE-4FB9-B533-C1EE2A94DA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CFDC36-13D7-4233-97D7-FCCB9156501E}" type="datetimeFigureOut">
              <a:rPr lang="en-US" smtClean="0"/>
              <a:t>6/22/19</a:t>
            </a:fld>
            <a:endParaRPr lang="en-US"/>
          </a:p>
        </p:txBody>
      </p:sp>
      <p:sp>
        <p:nvSpPr>
          <p:cNvPr id="5" name="Footer Placeholder 4">
            <a:extLst>
              <a:ext uri="{FF2B5EF4-FFF2-40B4-BE49-F238E27FC236}">
                <a16:creationId xmlns:a16="http://schemas.microsoft.com/office/drawing/2014/main" id="{9AA00E41-E262-4CA2-88AC-650087748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48C63B-EB98-4EB0-A0CF-09834C3361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3F401-7760-4E38-9F97-34A8F38062F4}" type="slidenum">
              <a:rPr lang="en-US" smtClean="0"/>
              <a:t>‹#›</a:t>
            </a:fld>
            <a:endParaRPr lang="en-US"/>
          </a:p>
        </p:txBody>
      </p:sp>
    </p:spTree>
    <p:extLst>
      <p:ext uri="{BB962C8B-B14F-4D97-AF65-F5344CB8AC3E}">
        <p14:creationId xmlns:p14="http://schemas.microsoft.com/office/powerpoint/2010/main" val="104848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9AEC3-7CD0-427C-8C8D-E3BD5F55980A}"/>
              </a:ext>
            </a:extLst>
          </p:cNvPr>
          <p:cNvSpPr>
            <a:spLocks noGrp="1"/>
          </p:cNvSpPr>
          <p:nvPr>
            <p:ph type="ctrTitle"/>
          </p:nvPr>
        </p:nvSpPr>
        <p:spPr/>
        <p:txBody>
          <a:bodyPr>
            <a:normAutofit fontScale="90000"/>
          </a:bodyPr>
          <a:lstStyle/>
          <a:p>
            <a:r>
              <a:rPr lang="en-US" dirty="0"/>
              <a:t>PENTECOSTAL DISTINCTIVES OF</a:t>
            </a:r>
            <a:br>
              <a:rPr lang="en-US" dirty="0"/>
            </a:br>
            <a:r>
              <a:rPr lang="en-US" dirty="0"/>
              <a:t> THE CHURCH OF GOD OF PROPHECY</a:t>
            </a:r>
          </a:p>
        </p:txBody>
      </p:sp>
      <p:sp>
        <p:nvSpPr>
          <p:cNvPr id="3" name="Subtitle 2">
            <a:extLst>
              <a:ext uri="{FF2B5EF4-FFF2-40B4-BE49-F238E27FC236}">
                <a16:creationId xmlns:a16="http://schemas.microsoft.com/office/drawing/2014/main" id="{EE81CCB9-184B-448B-8014-B5690D44BDD0}"/>
              </a:ext>
            </a:extLst>
          </p:cNvPr>
          <p:cNvSpPr>
            <a:spLocks noGrp="1"/>
          </p:cNvSpPr>
          <p:nvPr>
            <p:ph type="subTitle" idx="1"/>
          </p:nvPr>
        </p:nvSpPr>
        <p:spPr/>
        <p:txBody>
          <a:bodyPr/>
          <a:lstStyle/>
          <a:p>
            <a:r>
              <a:rPr lang="en-US" dirty="0"/>
              <a:t>Adrian L. Varlack Sr</a:t>
            </a:r>
          </a:p>
          <a:p>
            <a:r>
              <a:rPr lang="en-US" dirty="0"/>
              <a:t>Church Historian/Consultant to General Overseer</a:t>
            </a:r>
          </a:p>
        </p:txBody>
      </p:sp>
    </p:spTree>
    <p:extLst>
      <p:ext uri="{BB962C8B-B14F-4D97-AF65-F5344CB8AC3E}">
        <p14:creationId xmlns:p14="http://schemas.microsoft.com/office/powerpoint/2010/main" val="257235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F4D1F-2A0E-4977-B76C-1423DFFA929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7A319FB-5514-4769-BCAE-1E56C95765EF}"/>
              </a:ext>
            </a:extLst>
          </p:cNvPr>
          <p:cNvSpPr>
            <a:spLocks noGrp="1"/>
          </p:cNvSpPr>
          <p:nvPr>
            <p:ph idx="1"/>
          </p:nvPr>
        </p:nvSpPr>
        <p:spPr/>
        <p:txBody>
          <a:bodyPr/>
          <a:lstStyle/>
          <a:p>
            <a:r>
              <a:rPr lang="en-US" dirty="0"/>
              <a:t>WORD AND SPIRIT: A bequest of </a:t>
            </a:r>
            <a:r>
              <a:rPr lang="en-US" dirty="0" err="1"/>
              <a:t>Tomlinsonian</a:t>
            </a:r>
            <a:r>
              <a:rPr lang="en-US" dirty="0"/>
              <a:t> leadership</a:t>
            </a:r>
          </a:p>
          <a:p>
            <a:r>
              <a:rPr lang="en-US" dirty="0"/>
              <a:t>All serious-minded churches should join the struggle to be directly led by God’s Spirit into the faithful practice of God’s Word.</a:t>
            </a:r>
          </a:p>
          <a:p>
            <a:r>
              <a:rPr lang="en-US" dirty="0"/>
              <a:t>Unto Him be glory in the Church by Christ Jesus throughout all ages, world without end, Amen (Ephesians 3:21).</a:t>
            </a:r>
          </a:p>
          <a:p>
            <a:r>
              <a:rPr lang="en-US" dirty="0"/>
              <a:t>The choice of Word and Spirit was again reinforced and augmented by the 1984 appeal of the Spirit to the worldwide COGOP (usually referred to as the “Call to Repentance”)</a:t>
            </a:r>
          </a:p>
        </p:txBody>
      </p:sp>
    </p:spTree>
    <p:extLst>
      <p:ext uri="{BB962C8B-B14F-4D97-AF65-F5344CB8AC3E}">
        <p14:creationId xmlns:p14="http://schemas.microsoft.com/office/powerpoint/2010/main" val="373635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B495A-C88A-41EB-8C41-F3ACF685A20C}"/>
              </a:ext>
            </a:extLst>
          </p:cNvPr>
          <p:cNvSpPr>
            <a:spLocks noGrp="1"/>
          </p:cNvSpPr>
          <p:nvPr>
            <p:ph type="title"/>
          </p:nvPr>
        </p:nvSpPr>
        <p:spPr/>
        <p:txBody>
          <a:bodyPr/>
          <a:lstStyle/>
          <a:p>
            <a:r>
              <a:rPr lang="en-US" dirty="0"/>
              <a:t>SPIRIT-DIRECTED LEADERSHIP CONT’D	</a:t>
            </a:r>
          </a:p>
        </p:txBody>
      </p:sp>
      <p:sp>
        <p:nvSpPr>
          <p:cNvPr id="3" name="Content Placeholder 2">
            <a:extLst>
              <a:ext uri="{FF2B5EF4-FFF2-40B4-BE49-F238E27FC236}">
                <a16:creationId xmlns:a16="http://schemas.microsoft.com/office/drawing/2014/main" id="{9594780F-0972-4878-8B33-F67B3A92E600}"/>
              </a:ext>
            </a:extLst>
          </p:cNvPr>
          <p:cNvSpPr>
            <a:spLocks noGrp="1"/>
          </p:cNvSpPr>
          <p:nvPr>
            <p:ph idx="1"/>
          </p:nvPr>
        </p:nvSpPr>
        <p:spPr/>
        <p:txBody>
          <a:bodyPr/>
          <a:lstStyle/>
          <a:p>
            <a:r>
              <a:rPr lang="en-US" dirty="0"/>
              <a:t>Thus began, a generation ago (as of this writing) the Church’s reorientation and reorganization, and her turn to the harvest.</a:t>
            </a:r>
          </a:p>
          <a:p>
            <a:r>
              <a:rPr lang="en-US" dirty="0"/>
              <a:t>It is no coincidence that two of the brothers who were on the QSC in 1984, became the two General Overseers that (in sequence) followed Bishop M. A. Tomlinson after his retirement in 1990―Billy D. Murray (1990 – 2000) and Fred S. Fisher Sr. (2000 – 2006). </a:t>
            </a:r>
          </a:p>
          <a:p>
            <a:endParaRPr lang="en-US" dirty="0"/>
          </a:p>
        </p:txBody>
      </p:sp>
    </p:spTree>
    <p:extLst>
      <p:ext uri="{BB962C8B-B14F-4D97-AF65-F5344CB8AC3E}">
        <p14:creationId xmlns:p14="http://schemas.microsoft.com/office/powerpoint/2010/main" val="2154316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A23BA-5899-4731-AFE0-E2CD1311C332}"/>
              </a:ext>
            </a:extLst>
          </p:cNvPr>
          <p:cNvSpPr>
            <a:spLocks noGrp="1"/>
          </p:cNvSpPr>
          <p:nvPr>
            <p:ph type="title"/>
          </p:nvPr>
        </p:nvSpPr>
        <p:spPr/>
        <p:txBody>
          <a:bodyPr/>
          <a:lstStyle/>
          <a:p>
            <a:r>
              <a:rPr lang="en-US" dirty="0"/>
              <a:t>A WORD OF CAUTION</a:t>
            </a:r>
          </a:p>
        </p:txBody>
      </p:sp>
      <p:sp>
        <p:nvSpPr>
          <p:cNvPr id="3" name="Content Placeholder 2">
            <a:extLst>
              <a:ext uri="{FF2B5EF4-FFF2-40B4-BE49-F238E27FC236}">
                <a16:creationId xmlns:a16="http://schemas.microsoft.com/office/drawing/2014/main" id="{395E9DF0-8814-4C26-9698-49B2B0B5C1BB}"/>
              </a:ext>
            </a:extLst>
          </p:cNvPr>
          <p:cNvSpPr>
            <a:spLocks noGrp="1"/>
          </p:cNvSpPr>
          <p:nvPr>
            <p:ph idx="1"/>
          </p:nvPr>
        </p:nvSpPr>
        <p:spPr/>
        <p:txBody>
          <a:bodyPr>
            <a:normAutofit lnSpcReduction="10000"/>
          </a:bodyPr>
          <a:lstStyle/>
          <a:p>
            <a:r>
              <a:rPr lang="en-US" dirty="0"/>
              <a:t>First, Pentecostalism is no longer regarded by scholars as univocal, that is, having just one meaning or one strand.</a:t>
            </a:r>
          </a:p>
          <a:p>
            <a:r>
              <a:rPr lang="en-US" dirty="0"/>
              <a:t>The second observation is that the work of the Spirit in the last century literally defies definition. We read of Classical Pentecostals, Oneness Pentecostals, the Charismatic Movement, and later moves generally referred to as The Third Wave, or more recently, Neo-Charismatics.</a:t>
            </a:r>
          </a:p>
          <a:p>
            <a:r>
              <a:rPr lang="en-US" dirty="0"/>
              <a:t>My caution is that we may be digging in our heels to try to establish Pentecostalism as the be all and end all of Christian Traditions as earlier generations tried to do with Roman Catholicism, the Protestant Reformation, and Evangelicalism.</a:t>
            </a:r>
          </a:p>
        </p:txBody>
      </p:sp>
    </p:spTree>
    <p:extLst>
      <p:ext uri="{BB962C8B-B14F-4D97-AF65-F5344CB8AC3E}">
        <p14:creationId xmlns:p14="http://schemas.microsoft.com/office/powerpoint/2010/main" val="389847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B5896-ED12-47B9-B3C0-3634A77C0939}"/>
              </a:ext>
            </a:extLst>
          </p:cNvPr>
          <p:cNvSpPr>
            <a:spLocks noGrp="1"/>
          </p:cNvSpPr>
          <p:nvPr>
            <p:ph type="title"/>
          </p:nvPr>
        </p:nvSpPr>
        <p:spPr/>
        <p:txBody>
          <a:bodyPr/>
          <a:lstStyle/>
          <a:p>
            <a:r>
              <a:rPr lang="en-US" dirty="0"/>
              <a:t>THE FIVE-FOLD GOSPEL	</a:t>
            </a:r>
          </a:p>
        </p:txBody>
      </p:sp>
      <p:sp>
        <p:nvSpPr>
          <p:cNvPr id="3" name="Content Placeholder 2">
            <a:extLst>
              <a:ext uri="{FF2B5EF4-FFF2-40B4-BE49-F238E27FC236}">
                <a16:creationId xmlns:a16="http://schemas.microsoft.com/office/drawing/2014/main" id="{1D9935BC-9209-4980-855D-20C3F886C1D3}"/>
              </a:ext>
            </a:extLst>
          </p:cNvPr>
          <p:cNvSpPr>
            <a:spLocks noGrp="1"/>
          </p:cNvSpPr>
          <p:nvPr>
            <p:ph idx="1"/>
          </p:nvPr>
        </p:nvSpPr>
        <p:spPr/>
        <p:txBody>
          <a:bodyPr/>
          <a:lstStyle/>
          <a:p>
            <a:r>
              <a:rPr lang="en-US" dirty="0"/>
              <a:t>Ambrose Jessup Tomlinson and the Five-fold Gospel</a:t>
            </a:r>
          </a:p>
          <a:p>
            <a:r>
              <a:rPr lang="en-US" dirty="0"/>
              <a:t>AJT wrote just 5 years after his memorable experience of the Baptism of the Holy Ghost (1908) under the ministry of G. B. Cashwell,</a:t>
            </a:r>
          </a:p>
          <a:p>
            <a:r>
              <a:rPr lang="en-US" dirty="0"/>
              <a:t>“To accept Christ in these days means to take Him for Savior, sanctifier, baptizer with the Holy Ghost, healer and coming king.”</a:t>
            </a:r>
          </a:p>
          <a:p>
            <a:pPr marL="0" indent="0">
              <a:buNone/>
            </a:pPr>
            <a:endParaRPr lang="en-US" dirty="0"/>
          </a:p>
          <a:p>
            <a:pPr lvl="1"/>
            <a:r>
              <a:rPr lang="en-US" dirty="0"/>
              <a:t>A. J. Tomlinson, </a:t>
            </a:r>
            <a:r>
              <a:rPr lang="en-US" i="1" dirty="0"/>
              <a:t>The Last Great Conflict</a:t>
            </a:r>
            <a:r>
              <a:rPr lang="en-US" dirty="0"/>
              <a:t>, first printed 1913, Cleveland TN, Press of Walter E. Rodgers; Reprint 1984―with editorial notes by M. A. Tomlinson (Cleveland, TN: White Wing Publishing House and Press) 102</a:t>
            </a:r>
          </a:p>
          <a:p>
            <a:endParaRPr lang="en-US" dirty="0"/>
          </a:p>
        </p:txBody>
      </p:sp>
    </p:spTree>
    <p:extLst>
      <p:ext uri="{BB962C8B-B14F-4D97-AF65-F5344CB8AC3E}">
        <p14:creationId xmlns:p14="http://schemas.microsoft.com/office/powerpoint/2010/main" val="831232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15E5A-4A43-4499-8F17-34C604F7B359}"/>
              </a:ext>
            </a:extLst>
          </p:cNvPr>
          <p:cNvSpPr>
            <a:spLocks noGrp="1"/>
          </p:cNvSpPr>
          <p:nvPr>
            <p:ph type="title"/>
          </p:nvPr>
        </p:nvSpPr>
        <p:spPr/>
        <p:txBody>
          <a:bodyPr/>
          <a:lstStyle/>
          <a:p>
            <a:r>
              <a:rPr lang="en-US" dirty="0"/>
              <a:t>CGP PENTECOSTAL DISTINCTIVES</a:t>
            </a:r>
          </a:p>
        </p:txBody>
      </p:sp>
      <p:sp>
        <p:nvSpPr>
          <p:cNvPr id="3" name="Content Placeholder 2">
            <a:extLst>
              <a:ext uri="{FF2B5EF4-FFF2-40B4-BE49-F238E27FC236}">
                <a16:creationId xmlns:a16="http://schemas.microsoft.com/office/drawing/2014/main" id="{7F48E742-C008-4E7D-9717-15268CCC2D24}"/>
              </a:ext>
            </a:extLst>
          </p:cNvPr>
          <p:cNvSpPr>
            <a:spLocks noGrp="1"/>
          </p:cNvSpPr>
          <p:nvPr>
            <p:ph idx="1"/>
          </p:nvPr>
        </p:nvSpPr>
        <p:spPr/>
        <p:txBody>
          <a:bodyPr/>
          <a:lstStyle/>
          <a:p>
            <a:r>
              <a:rPr lang="en-US" dirty="0"/>
              <a:t>Over the years, as the CGP has followed the Lord based on His Word rightly divided, and as guided by His Holy Spirit, certain strengths and expressions (character) has developed and been incorporated into the being of the Church.</a:t>
            </a:r>
          </a:p>
          <a:p>
            <a:r>
              <a:rPr lang="en-US" dirty="0"/>
              <a:t>We believe that these distinctives, though not always exclusive to us, have been developed (and are still developing and maturing) within the Church for the time when she can be viewed as a model of true obedience and submission to the Spirit, obeying Him as a collective body, in obedience to His Word.</a:t>
            </a:r>
          </a:p>
        </p:txBody>
      </p:sp>
    </p:spTree>
    <p:extLst>
      <p:ext uri="{BB962C8B-B14F-4D97-AF65-F5344CB8AC3E}">
        <p14:creationId xmlns:p14="http://schemas.microsoft.com/office/powerpoint/2010/main" val="781014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9CB83-19EA-4C96-AC2B-76B9DDE4EB23}"/>
              </a:ext>
            </a:extLst>
          </p:cNvPr>
          <p:cNvSpPr>
            <a:spLocks noGrp="1"/>
          </p:cNvSpPr>
          <p:nvPr>
            <p:ph type="title"/>
          </p:nvPr>
        </p:nvSpPr>
        <p:spPr/>
        <p:txBody>
          <a:bodyPr/>
          <a:lstStyle/>
          <a:p>
            <a:r>
              <a:rPr lang="en-US" dirty="0"/>
              <a:t>INTRINSIC STRENGTHS OF CGP 1</a:t>
            </a:r>
          </a:p>
        </p:txBody>
      </p:sp>
      <p:sp>
        <p:nvSpPr>
          <p:cNvPr id="3" name="Content Placeholder 2">
            <a:extLst>
              <a:ext uri="{FF2B5EF4-FFF2-40B4-BE49-F238E27FC236}">
                <a16:creationId xmlns:a16="http://schemas.microsoft.com/office/drawing/2014/main" id="{F6CA1E8B-8C8D-4317-8F6F-2E2B6A4282BA}"/>
              </a:ext>
            </a:extLst>
          </p:cNvPr>
          <p:cNvSpPr>
            <a:spLocks noGrp="1"/>
          </p:cNvSpPr>
          <p:nvPr>
            <p:ph idx="1"/>
          </p:nvPr>
        </p:nvSpPr>
        <p:spPr/>
        <p:txBody>
          <a:bodyPr/>
          <a:lstStyle/>
          <a:p>
            <a:pPr lvl="0"/>
            <a:r>
              <a:rPr lang="en-US" dirty="0"/>
              <a:t>A Commitment to the Bible as the Inerrant, Infallible Word of God</a:t>
            </a:r>
          </a:p>
          <a:p>
            <a:pPr lvl="0"/>
            <a:r>
              <a:rPr lang="en-US" dirty="0"/>
              <a:t>The Biblical Principle of Love</a:t>
            </a:r>
          </a:p>
          <a:p>
            <a:pPr lvl="0"/>
            <a:r>
              <a:rPr lang="en-US" dirty="0"/>
              <a:t>Universality and Wholeness</a:t>
            </a:r>
          </a:p>
          <a:p>
            <a:pPr lvl="0"/>
            <a:r>
              <a:rPr lang="en-US" dirty="0"/>
              <a:t>A Conscious Acknowledgement of the Role of the Holy Spirit</a:t>
            </a:r>
          </a:p>
          <a:p>
            <a:pPr lvl="0"/>
            <a:r>
              <a:rPr lang="en-US" dirty="0"/>
              <a:t>The Principle of Biblical Unity</a:t>
            </a:r>
          </a:p>
          <a:p>
            <a:pPr lvl="0"/>
            <a:r>
              <a:rPr lang="en-US" dirty="0"/>
              <a:t>A Historical [Historic] and Genuine Emphasis on Personal Holiness</a:t>
            </a:r>
          </a:p>
          <a:p>
            <a:r>
              <a:rPr lang="en-US" dirty="0"/>
              <a:t>A Strong Commitment to the Principles of Biblical Marriage.</a:t>
            </a:r>
          </a:p>
        </p:txBody>
      </p:sp>
    </p:spTree>
    <p:extLst>
      <p:ext uri="{BB962C8B-B14F-4D97-AF65-F5344CB8AC3E}">
        <p14:creationId xmlns:p14="http://schemas.microsoft.com/office/powerpoint/2010/main" val="1257834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4213-269F-4E0B-9E44-63F6E1B26EB8}"/>
              </a:ext>
            </a:extLst>
          </p:cNvPr>
          <p:cNvSpPr>
            <a:spLocks noGrp="1"/>
          </p:cNvSpPr>
          <p:nvPr>
            <p:ph type="title"/>
          </p:nvPr>
        </p:nvSpPr>
        <p:spPr/>
        <p:txBody>
          <a:bodyPr/>
          <a:lstStyle/>
          <a:p>
            <a:r>
              <a:rPr lang="en-US"/>
              <a:t>INTRINSIC STRENGTHS OF CGP 2</a:t>
            </a:r>
            <a:endParaRPr lang="en-US" dirty="0"/>
          </a:p>
        </p:txBody>
      </p:sp>
      <p:sp>
        <p:nvSpPr>
          <p:cNvPr id="9" name="Content Placeholder 8">
            <a:extLst>
              <a:ext uri="{FF2B5EF4-FFF2-40B4-BE49-F238E27FC236}">
                <a16:creationId xmlns:a16="http://schemas.microsoft.com/office/drawing/2014/main" id="{FF4903AD-7CB8-4770-8A8D-FF03AA9E5DDF}"/>
              </a:ext>
            </a:extLst>
          </p:cNvPr>
          <p:cNvSpPr>
            <a:spLocks noGrp="1"/>
          </p:cNvSpPr>
          <p:nvPr>
            <p:ph idx="1"/>
          </p:nvPr>
        </p:nvSpPr>
        <p:spPr/>
        <p:txBody>
          <a:bodyPr/>
          <a:lstStyle/>
          <a:p>
            <a:r>
              <a:rPr lang="en-US" dirty="0"/>
              <a:t>Racial and Cultural Harmony in Diversity</a:t>
            </a:r>
          </a:p>
          <a:p>
            <a:r>
              <a:rPr lang="en-US" dirty="0"/>
              <a:t>International Representation and Participation</a:t>
            </a:r>
          </a:p>
          <a:p>
            <a:r>
              <a:rPr lang="en-US" dirty="0"/>
              <a:t>A Historic Restorationist [Restorative] Impulsive [Impulse] to be the New Testament Church</a:t>
            </a:r>
          </a:p>
          <a:p>
            <a:r>
              <a:rPr lang="en-US" dirty="0"/>
              <a:t>An Evangelical Fervency to Outreach</a:t>
            </a:r>
          </a:p>
          <a:p>
            <a:r>
              <a:rPr lang="en-US" dirty="0"/>
              <a:t>A Pattern of Early Involvement of Youth in Ministry Responsibilities</a:t>
            </a:r>
          </a:p>
          <a:p>
            <a:r>
              <a:rPr lang="en-US" dirty="0"/>
              <a:t>A Common People’s Church</a:t>
            </a:r>
          </a:p>
          <a:p>
            <a:r>
              <a:rPr lang="en-US" dirty="0"/>
              <a:t>The Inclusion of Women in Ministry</a:t>
            </a:r>
          </a:p>
        </p:txBody>
      </p:sp>
    </p:spTree>
    <p:extLst>
      <p:ext uri="{BB962C8B-B14F-4D97-AF65-F5344CB8AC3E}">
        <p14:creationId xmlns:p14="http://schemas.microsoft.com/office/powerpoint/2010/main" val="4264942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B2371-1DB5-461F-BD13-4B25A76415B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45965FA6-0034-4F08-BFBC-2F0AA8C66774}"/>
              </a:ext>
            </a:extLst>
          </p:cNvPr>
          <p:cNvSpPr>
            <a:spLocks noGrp="1"/>
          </p:cNvSpPr>
          <p:nvPr>
            <p:ph idx="1"/>
          </p:nvPr>
        </p:nvSpPr>
        <p:spPr/>
        <p:txBody>
          <a:bodyPr/>
          <a:lstStyle/>
          <a:p>
            <a:r>
              <a:rPr lang="en-US" dirty="0"/>
              <a:t>He that has an ear, let him hear what the Spirit says to the churches!” Seven times over we hear this appeal from the lips of Jesus in His letters to the churches of Asia. That appeal is still relevant today, and, in the light of the approach of the eschaton, it is even more necessary that we hear and heed the Savior’s call. </a:t>
            </a:r>
          </a:p>
          <a:p>
            <a:r>
              <a:rPr lang="en-US" dirty="0"/>
              <a:t>Distinctives are not meant to be hoarded nor are they to be treated as feeders for our ecclesiastical ego! They are humbling gifts of the Spirit meant to be shared and communicated to the whole Body of Christ. May God grace us with the attitude and disposition to freely share them at Jesus’ Unity Table.</a:t>
            </a:r>
          </a:p>
          <a:p>
            <a:endParaRPr lang="en-US" dirty="0"/>
          </a:p>
        </p:txBody>
      </p:sp>
    </p:spTree>
    <p:extLst>
      <p:ext uri="{BB962C8B-B14F-4D97-AF65-F5344CB8AC3E}">
        <p14:creationId xmlns:p14="http://schemas.microsoft.com/office/powerpoint/2010/main" val="128298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270</TotalTime>
  <Words>783</Words>
  <Application>Microsoft Macintosh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PENTECOSTAL DISTINCTIVES OF  THE CHURCH OF GOD OF PROPHECY</vt:lpstr>
      <vt:lpstr>INTRODUCTION</vt:lpstr>
      <vt:lpstr>SPIRIT-DIRECTED LEADERSHIP CONT’D </vt:lpstr>
      <vt:lpstr>A WORD OF CAUTION</vt:lpstr>
      <vt:lpstr>THE FIVE-FOLD GOSPEL </vt:lpstr>
      <vt:lpstr>CGP PENTECOSTAL DISTINCTIVES</vt:lpstr>
      <vt:lpstr>INTRINSIC STRENGTHS OF CGP 1</vt:lpstr>
      <vt:lpstr>INTRINSIC STRENGTHS OF CGP 2</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PENTECOSTAL DISTINCTIVES OF  THE CHURCH OF GOD OF PROPHECY</dc:title>
  <dc:creator>Adrian Varlack</dc:creator>
  <cp:lastModifiedBy>Tim Harper</cp:lastModifiedBy>
  <cp:revision>13</cp:revision>
  <cp:lastPrinted>2019-06-19T19:17:40Z</cp:lastPrinted>
  <dcterms:created xsi:type="dcterms:W3CDTF">2019-06-19T14:50:27Z</dcterms:created>
  <dcterms:modified xsi:type="dcterms:W3CDTF">2019-06-22T15:44:52Z</dcterms:modified>
</cp:coreProperties>
</file>