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7" r:id="rId3"/>
    <p:sldId id="260" r:id="rId4"/>
    <p:sldId id="258" r:id="rId5"/>
    <p:sldId id="259" r:id="rId6"/>
    <p:sldId id="262" r:id="rId7"/>
    <p:sldId id="263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8"/>
    <p:restoredTop sz="94611"/>
  </p:normalViewPr>
  <p:slideViewPr>
    <p:cSldViewPr snapToGrid="0">
      <p:cViewPr varScale="1">
        <p:scale>
          <a:sx n="84" d="100"/>
          <a:sy n="84" d="100"/>
        </p:scale>
        <p:origin x="20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84A7D-3715-9015-757C-F0D5E44613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235EB9-AD2A-6956-335C-4289EEFEF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74BA8-3C27-9B41-6DC1-2A9F03491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2EB-E0C8-2646-B13E-C5DD46776C06}" type="datetimeFigureOut">
              <a:rPr lang="en-US" smtClean="0"/>
              <a:t>7/1/26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24817-ECD2-3462-CFF9-BA1F6F522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88FEB-AC67-FF1C-FCA4-FCDFBBA5D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92A23-34F6-AB4C-883D-B2EF939E5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01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7577B-F8A6-FBD3-08AE-D4B5BA228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FF918D-2B78-9EC9-1D68-967AC18012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5E968-CDCD-71D9-C14C-0D866D7C5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2EB-E0C8-2646-B13E-C5DD46776C06}" type="datetimeFigureOut">
              <a:rPr lang="en-US" smtClean="0"/>
              <a:t>7/1/26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C9D59-D58B-D0FB-A3B7-3FC352328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F01D7-3F8F-E57F-E95C-D693F65EA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92A23-34F6-AB4C-883D-B2EF939E5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64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DCA075-C8B9-AF8A-929C-DC2073FA0D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964143-7EC8-257C-9F0C-A874D2F3C3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AF071-3722-79FA-A570-B4245D7B7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2EB-E0C8-2646-B13E-C5DD46776C06}" type="datetimeFigureOut">
              <a:rPr lang="en-US" smtClean="0"/>
              <a:t>7/1/26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A3573-8C86-99C9-CB1B-0FACFC1C2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48922-725D-A7A8-5D8F-31B51C059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92A23-34F6-AB4C-883D-B2EF939E5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16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4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91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817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1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1" y="1937810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8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58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9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914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3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53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05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1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1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616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60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8" indent="0">
              <a:buNone/>
              <a:defRPr sz="1333" b="1"/>
            </a:lvl2pPr>
            <a:lvl3pPr marL="609638" indent="0">
              <a:buNone/>
              <a:defRPr sz="1200" b="1"/>
            </a:lvl3pPr>
            <a:lvl4pPr marL="914458" indent="0">
              <a:buNone/>
              <a:defRPr sz="1067" b="1"/>
            </a:lvl4pPr>
            <a:lvl5pPr marL="1219276" indent="0">
              <a:buNone/>
              <a:defRPr sz="1067" b="1"/>
            </a:lvl5pPr>
            <a:lvl6pPr marL="1524095" indent="0">
              <a:buNone/>
              <a:defRPr sz="1067" b="1"/>
            </a:lvl6pPr>
            <a:lvl7pPr marL="1828914" indent="0">
              <a:buNone/>
              <a:defRPr sz="1067" b="1"/>
            </a:lvl7pPr>
            <a:lvl8pPr marL="2133733" indent="0">
              <a:buNone/>
              <a:defRPr sz="1067" b="1"/>
            </a:lvl8pPr>
            <a:lvl9pPr marL="2438553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60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5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8" indent="0">
              <a:buNone/>
              <a:defRPr sz="1333" b="1"/>
            </a:lvl2pPr>
            <a:lvl3pPr marL="609638" indent="0">
              <a:buNone/>
              <a:defRPr sz="1200" b="1"/>
            </a:lvl3pPr>
            <a:lvl4pPr marL="914458" indent="0">
              <a:buNone/>
              <a:defRPr sz="1067" b="1"/>
            </a:lvl4pPr>
            <a:lvl5pPr marL="1219276" indent="0">
              <a:buNone/>
              <a:defRPr sz="1067" b="1"/>
            </a:lvl5pPr>
            <a:lvl6pPr marL="1524095" indent="0">
              <a:buNone/>
              <a:defRPr sz="1067" b="1"/>
            </a:lvl6pPr>
            <a:lvl7pPr marL="1828914" indent="0">
              <a:buNone/>
              <a:defRPr sz="1067" b="1"/>
            </a:lvl7pPr>
            <a:lvl8pPr marL="2133733" indent="0">
              <a:buNone/>
              <a:defRPr sz="1067" b="1"/>
            </a:lvl8pPr>
            <a:lvl9pPr marL="2438553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5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909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455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577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1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4"/>
            <a:ext cx="2005541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8" indent="0">
              <a:buNone/>
              <a:defRPr sz="800"/>
            </a:lvl2pPr>
            <a:lvl3pPr marL="609638" indent="0">
              <a:buNone/>
              <a:defRPr sz="667"/>
            </a:lvl3pPr>
            <a:lvl4pPr marL="914458" indent="0">
              <a:buNone/>
              <a:defRPr sz="601"/>
            </a:lvl4pPr>
            <a:lvl5pPr marL="1219276" indent="0">
              <a:buNone/>
              <a:defRPr sz="601"/>
            </a:lvl5pPr>
            <a:lvl6pPr marL="1524095" indent="0">
              <a:buNone/>
              <a:defRPr sz="601"/>
            </a:lvl6pPr>
            <a:lvl7pPr marL="1828914" indent="0">
              <a:buNone/>
              <a:defRPr sz="601"/>
            </a:lvl7pPr>
            <a:lvl8pPr marL="2133733" indent="0">
              <a:buNone/>
              <a:defRPr sz="601"/>
            </a:lvl8pPr>
            <a:lvl9pPr marL="2438553" indent="0">
              <a:buNone/>
              <a:defRPr sz="6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01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91D88-73FD-1027-91A1-D2F6B1528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398FF9-52DE-495D-2B48-B6D2BC399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C6A7A-9097-AABA-F53B-E9D79EE42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2EB-E0C8-2646-B13E-C5DD46776C06}" type="datetimeFigureOut">
              <a:rPr lang="en-US" smtClean="0"/>
              <a:t>7/1/26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92B9C-E4CD-D8A6-C350-9323ECA15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AB904-F0B1-365D-FB57-76C117A90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92A23-34F6-AB4C-883D-B2EF939E5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580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8" indent="0">
              <a:buNone/>
              <a:defRPr sz="1867"/>
            </a:lvl2pPr>
            <a:lvl3pPr marL="609638" indent="0">
              <a:buNone/>
              <a:defRPr sz="1600"/>
            </a:lvl3pPr>
            <a:lvl4pPr marL="914458" indent="0">
              <a:buNone/>
              <a:defRPr sz="1333"/>
            </a:lvl4pPr>
            <a:lvl5pPr marL="1219276" indent="0">
              <a:buNone/>
              <a:defRPr sz="1333"/>
            </a:lvl5pPr>
            <a:lvl6pPr marL="1524095" indent="0">
              <a:buNone/>
              <a:defRPr sz="1333"/>
            </a:lvl6pPr>
            <a:lvl7pPr marL="1828914" indent="0">
              <a:buNone/>
              <a:defRPr sz="1333"/>
            </a:lvl7pPr>
            <a:lvl8pPr marL="2133733" indent="0">
              <a:buNone/>
              <a:defRPr sz="1333"/>
            </a:lvl8pPr>
            <a:lvl9pPr marL="2438553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6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8" indent="0">
              <a:buNone/>
              <a:defRPr sz="800"/>
            </a:lvl2pPr>
            <a:lvl3pPr marL="609638" indent="0">
              <a:buNone/>
              <a:defRPr sz="667"/>
            </a:lvl3pPr>
            <a:lvl4pPr marL="914458" indent="0">
              <a:buNone/>
              <a:defRPr sz="601"/>
            </a:lvl4pPr>
            <a:lvl5pPr marL="1219276" indent="0">
              <a:buNone/>
              <a:defRPr sz="601"/>
            </a:lvl5pPr>
            <a:lvl6pPr marL="1524095" indent="0">
              <a:buNone/>
              <a:defRPr sz="601"/>
            </a:lvl6pPr>
            <a:lvl7pPr marL="1828914" indent="0">
              <a:buNone/>
              <a:defRPr sz="601"/>
            </a:lvl7pPr>
            <a:lvl8pPr marL="2133733" indent="0">
              <a:buNone/>
              <a:defRPr sz="601"/>
            </a:lvl8pPr>
            <a:lvl9pPr marL="2438553" indent="0">
              <a:buNone/>
              <a:defRPr sz="6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98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75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1" y="183093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1" y="183093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41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A8B54-953C-5A3E-F56C-59EFC67B3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4DB7F7-1178-A2FA-EC19-182160418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82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8E797-D0C6-1E9C-C63A-55B425765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2EB-E0C8-2646-B13E-C5DD46776C06}" type="datetimeFigureOut">
              <a:rPr lang="en-US" smtClean="0"/>
              <a:t>7/1/26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E44C3-ABE9-5CB3-ACBC-F4CB7C591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62F12-4B49-187F-0BF2-FB36237CD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92A23-34F6-AB4C-883D-B2EF939E5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830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0933B-22BC-D0C5-0117-4103A07AB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85346-00E1-0EB6-FC2D-CAE2D7B0C0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2B2D68-D4B6-1060-E49F-1D38774C5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A07DD4-EE51-6798-1B52-B3EE78088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2EB-E0C8-2646-B13E-C5DD46776C06}" type="datetimeFigureOut">
              <a:rPr lang="en-US" smtClean="0"/>
              <a:t>7/1/26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A3AAC2-D4BA-4528-B7AE-43EB5836F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F1765F-531B-3C37-C116-283FA4EAF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92A23-34F6-AB4C-883D-B2EF939E5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779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78BBA-1C62-279A-8E7C-008865185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EA90F-4C70-CBB8-C1BD-2047A2F2C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95BBE1-C812-0C4E-3526-FFB8879E31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4D0814-7D23-AA65-489F-292F8BB883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F3A615-4E58-EB37-029B-728B48AD3D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132A41-30AE-D785-CA77-17278AA90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2EB-E0C8-2646-B13E-C5DD46776C06}" type="datetimeFigureOut">
              <a:rPr lang="en-US" smtClean="0"/>
              <a:t>7/1/26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7B9B4B-0016-85AB-AAA2-8539AD1D6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D55CD1-767C-C32D-4084-AD9782922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92A23-34F6-AB4C-883D-B2EF939E5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4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5B1BB-2BB4-F9A5-F758-A080F61E1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7F67EF-D997-19B3-B850-674BB177D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2EB-E0C8-2646-B13E-C5DD46776C06}" type="datetimeFigureOut">
              <a:rPr lang="en-US" smtClean="0"/>
              <a:t>7/1/26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F40308-21C8-A42C-E20A-28DC8C4F3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137609-57FD-0FF9-AAB8-19526FD25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92A23-34F6-AB4C-883D-B2EF939E5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548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021A59-6BB6-20A5-2D86-9E4960A38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2EB-E0C8-2646-B13E-C5DD46776C06}" type="datetimeFigureOut">
              <a:rPr lang="en-US" smtClean="0"/>
              <a:t>7/1/26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CE8BA0-8DB1-91E6-08E3-0BFF631CF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D2977C-BB38-73FB-D874-E2609D304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92A23-34F6-AB4C-883D-B2EF939E5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87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D853C-CC36-F3E8-2FA5-547ABED17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15F7AC-D0D1-088F-0CC8-07F03EBAF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D7E886-DDF6-D096-75FB-56C96638D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A3D5CF-8809-E3C2-E581-B68D8D124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2EB-E0C8-2646-B13E-C5DD46776C06}" type="datetimeFigureOut">
              <a:rPr lang="en-US" smtClean="0"/>
              <a:t>7/1/26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EE5917-BF76-912E-EBC3-359111D76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4A5AA9-39A3-FE34-CACA-B922F0CBD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92A23-34F6-AB4C-883D-B2EF939E5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25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CAE855-BA74-ECA1-D7EF-A2B75515A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F435FF-04CC-21B6-FA29-01522D3A42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3B8A83-B47A-3CC1-DD2B-FDB70539D4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50B1B-3631-3278-1AF2-D6CE90C6E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A2EB-E0C8-2646-B13E-C5DD46776C06}" type="datetimeFigureOut">
              <a:rPr lang="en-US" smtClean="0"/>
              <a:t>7/1/26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376AC-D43F-C777-8786-1FB1A9587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3D5EF1-C82A-2148-F37A-028BEF75B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92A23-34F6-AB4C-883D-B2EF939E5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92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C9D4AE-CF50-8998-4071-15030C2F4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4CD99-4BE1-E397-E3EB-91E14733E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A1B78-701E-97C2-EE7B-6B1EC7252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3BA2EB-E0C8-2646-B13E-C5DD46776C06}" type="datetimeFigureOut">
              <a:rPr lang="en-US" smtClean="0"/>
              <a:t>7/1/26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013EC-2321-BBBA-484D-3A93C1CFAC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BB93C-4EE1-C201-3913-894B4FD397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792A23-34F6-AB4C-883D-B2EF939E5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9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53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8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4" indent="-228614" algn="l" defTabSz="609638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31" indent="-190513" algn="l" defTabSz="609638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47" indent="-152411" algn="l" defTabSz="609638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67" indent="-152411" algn="l" defTabSz="609638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86" indent="-152411" algn="l" defTabSz="609638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505" indent="-152411" algn="l" defTabSz="609638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324" indent="-152411" algn="l" defTabSz="609638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42" indent="-152411" algn="l" defTabSz="609638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62" indent="-152411" algn="l" defTabSz="609638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8" algn="l" defTabSz="60963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8" algn="l" defTabSz="60963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58" algn="l" defTabSz="60963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76" algn="l" defTabSz="60963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95" algn="l" defTabSz="60963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914" algn="l" defTabSz="60963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33" algn="l" defTabSz="60963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53" algn="l" defTabSz="609638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sv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sv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3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3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3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3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svg"/><Relationship Id="rId5" Type="http://schemas.openxmlformats.org/officeDocument/2006/relationships/image" Target="../media/image4.sv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785693" flipH="1">
            <a:off x="-1926858" y="-2022540"/>
            <a:ext cx="5689395" cy="5703655"/>
          </a:xfrm>
          <a:custGeom>
            <a:avLst/>
            <a:gdLst/>
            <a:ahLst/>
            <a:cxnLst/>
            <a:rect l="l" t="t" r="r" b="b"/>
            <a:pathLst>
              <a:path w="8534093" h="8555482">
                <a:moveTo>
                  <a:pt x="8534093" y="0"/>
                </a:moveTo>
                <a:lnTo>
                  <a:pt x="0" y="0"/>
                </a:lnTo>
                <a:lnTo>
                  <a:pt x="0" y="8555481"/>
                </a:lnTo>
                <a:lnTo>
                  <a:pt x="8534093" y="8555481"/>
                </a:lnTo>
                <a:lnTo>
                  <a:pt x="8534093" y="0"/>
                </a:lnTo>
                <a:close/>
              </a:path>
            </a:pathLst>
          </a:custGeom>
          <a:blipFill>
            <a:blip>
              <a:alphaModFix amt="55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3" name="Group 3"/>
          <p:cNvGrpSpPr/>
          <p:nvPr/>
        </p:nvGrpSpPr>
        <p:grpSpPr>
          <a:xfrm>
            <a:off x="-2982561" y="3103039"/>
            <a:ext cx="6601185" cy="530459"/>
            <a:chOff x="0" y="0"/>
            <a:chExt cx="2471078" cy="1985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71078" cy="198571"/>
            </a:xfrm>
            <a:custGeom>
              <a:avLst/>
              <a:gdLst/>
              <a:ahLst/>
              <a:cxnLst/>
              <a:rect l="l" t="t" r="r" b="b"/>
              <a:pathLst>
                <a:path w="2471078" h="198571">
                  <a:moveTo>
                    <a:pt x="39875" y="0"/>
                  </a:moveTo>
                  <a:lnTo>
                    <a:pt x="2431203" y="0"/>
                  </a:lnTo>
                  <a:cubicBezTo>
                    <a:pt x="2441779" y="0"/>
                    <a:pt x="2451921" y="4201"/>
                    <a:pt x="2459399" y="11679"/>
                  </a:cubicBezTo>
                  <a:cubicBezTo>
                    <a:pt x="2466877" y="19157"/>
                    <a:pt x="2471078" y="29300"/>
                    <a:pt x="2471078" y="39875"/>
                  </a:cubicBezTo>
                  <a:lnTo>
                    <a:pt x="2471078" y="158696"/>
                  </a:lnTo>
                  <a:cubicBezTo>
                    <a:pt x="2471078" y="169271"/>
                    <a:pt x="2466877" y="179414"/>
                    <a:pt x="2459399" y="186892"/>
                  </a:cubicBezTo>
                  <a:cubicBezTo>
                    <a:pt x="2451921" y="194370"/>
                    <a:pt x="2441779" y="198571"/>
                    <a:pt x="2431203" y="198571"/>
                  </a:cubicBezTo>
                  <a:lnTo>
                    <a:pt x="39875" y="198571"/>
                  </a:lnTo>
                  <a:cubicBezTo>
                    <a:pt x="29300" y="198571"/>
                    <a:pt x="19157" y="194370"/>
                    <a:pt x="11679" y="186892"/>
                  </a:cubicBezTo>
                  <a:cubicBezTo>
                    <a:pt x="4201" y="179414"/>
                    <a:pt x="0" y="169271"/>
                    <a:pt x="0" y="158696"/>
                  </a:cubicBezTo>
                  <a:lnTo>
                    <a:pt x="0" y="39875"/>
                  </a:lnTo>
                  <a:cubicBezTo>
                    <a:pt x="0" y="29300"/>
                    <a:pt x="4201" y="19157"/>
                    <a:pt x="11679" y="11679"/>
                  </a:cubicBezTo>
                  <a:cubicBezTo>
                    <a:pt x="19157" y="4201"/>
                    <a:pt x="29300" y="0"/>
                    <a:pt x="39875" y="0"/>
                  </a:cubicBezTo>
                  <a:close/>
                </a:path>
              </a:pathLst>
            </a:custGeom>
            <a:solidFill>
              <a:srgbClr val="0D3F83"/>
            </a:solidFill>
          </p:spPr>
          <p:txBody>
            <a:bodyPr/>
            <a:lstStyle/>
            <a:p>
              <a:endParaRPr lang="en-US" sz="1200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2471078" cy="26524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29"/>
                </a:lnSpc>
              </a:pPr>
              <a:endParaRPr sz="1200"/>
            </a:p>
          </p:txBody>
        </p:sp>
      </p:grpSp>
      <p:sp>
        <p:nvSpPr>
          <p:cNvPr id="6" name="Freeform 6"/>
          <p:cNvSpPr/>
          <p:nvPr/>
        </p:nvSpPr>
        <p:spPr>
          <a:xfrm rot="5400000">
            <a:off x="3802421" y="2178960"/>
            <a:ext cx="7568263" cy="2769684"/>
          </a:xfrm>
          <a:custGeom>
            <a:avLst/>
            <a:gdLst/>
            <a:ahLst/>
            <a:cxnLst/>
            <a:rect l="l" t="t" r="r" b="b"/>
            <a:pathLst>
              <a:path w="11352394" h="4154525">
                <a:moveTo>
                  <a:pt x="0" y="0"/>
                </a:moveTo>
                <a:lnTo>
                  <a:pt x="11352394" y="0"/>
                </a:lnTo>
                <a:lnTo>
                  <a:pt x="11352394" y="4154525"/>
                </a:lnTo>
                <a:lnTo>
                  <a:pt x="0" y="415452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610" b="-11686"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7" name="Group 7"/>
          <p:cNvGrpSpPr/>
          <p:nvPr/>
        </p:nvGrpSpPr>
        <p:grpSpPr>
          <a:xfrm>
            <a:off x="3329786" y="5754197"/>
            <a:ext cx="7689979" cy="7689979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038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29"/>
                </a:lnSpc>
              </a:pPr>
              <a:endParaRPr sz="1200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691695" y="312235"/>
            <a:ext cx="5541723" cy="5615447"/>
            <a:chOff x="0" y="0"/>
            <a:chExt cx="812800" cy="82361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23613"/>
            </a:xfrm>
            <a:custGeom>
              <a:avLst/>
              <a:gdLst/>
              <a:ahLst/>
              <a:cxnLst/>
              <a:rect l="l" t="t" r="r" b="b"/>
              <a:pathLst>
                <a:path w="812800" h="823613">
                  <a:moveTo>
                    <a:pt x="406400" y="0"/>
                  </a:moveTo>
                  <a:cubicBezTo>
                    <a:pt x="181951" y="0"/>
                    <a:pt x="0" y="184372"/>
                    <a:pt x="0" y="411807"/>
                  </a:cubicBezTo>
                  <a:cubicBezTo>
                    <a:pt x="0" y="639241"/>
                    <a:pt x="181951" y="823613"/>
                    <a:pt x="406400" y="823613"/>
                  </a:cubicBezTo>
                  <a:cubicBezTo>
                    <a:pt x="630849" y="823613"/>
                    <a:pt x="812800" y="639241"/>
                    <a:pt x="812800" y="411807"/>
                  </a:cubicBezTo>
                  <a:cubicBezTo>
                    <a:pt x="812800" y="184372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665" r="-665"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2" name="Freeform 12"/>
          <p:cNvSpPr/>
          <p:nvPr/>
        </p:nvSpPr>
        <p:spPr>
          <a:xfrm rot="-4317171">
            <a:off x="4982661" y="2913600"/>
            <a:ext cx="5175013" cy="3732894"/>
          </a:xfrm>
          <a:custGeom>
            <a:avLst/>
            <a:gdLst/>
            <a:ahLst/>
            <a:cxnLst/>
            <a:rect l="l" t="t" r="r" b="b"/>
            <a:pathLst>
              <a:path w="7762520" h="5599342">
                <a:moveTo>
                  <a:pt x="0" y="0"/>
                </a:moveTo>
                <a:lnTo>
                  <a:pt x="7762520" y="0"/>
                </a:lnTo>
                <a:lnTo>
                  <a:pt x="7762520" y="5599342"/>
                </a:lnTo>
                <a:lnTo>
                  <a:pt x="0" y="559934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105002"/>
            </a:stretch>
          </a:blipFill>
        </p:spPr>
        <p:txBody>
          <a:bodyPr/>
          <a:lstStyle/>
          <a:p>
            <a:endParaRPr lang="en-US" sz="1200"/>
          </a:p>
        </p:txBody>
      </p:sp>
      <p:grpSp>
        <p:nvGrpSpPr>
          <p:cNvPr id="13" name="Group 13"/>
          <p:cNvGrpSpPr/>
          <p:nvPr/>
        </p:nvGrpSpPr>
        <p:grpSpPr>
          <a:xfrm>
            <a:off x="6484972" y="272356"/>
            <a:ext cx="413444" cy="413444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D3F83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29"/>
                </a:lnSpc>
              </a:pPr>
              <a:endParaRPr sz="1200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103523" y="-950597"/>
            <a:ext cx="1168215" cy="1168215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038"/>
            </a:soli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2229"/>
                </a:lnSpc>
              </a:pPr>
              <a:endParaRPr sz="1200"/>
            </a:p>
          </p:txBody>
        </p:sp>
      </p:grpSp>
      <p:sp>
        <p:nvSpPr>
          <p:cNvPr id="19" name="Freeform 19"/>
          <p:cNvSpPr/>
          <p:nvPr/>
        </p:nvSpPr>
        <p:spPr>
          <a:xfrm rot="-5863608" flipH="1">
            <a:off x="10701278" y="-128460"/>
            <a:ext cx="2628037" cy="2225444"/>
          </a:xfrm>
          <a:custGeom>
            <a:avLst/>
            <a:gdLst/>
            <a:ahLst/>
            <a:cxnLst/>
            <a:rect l="l" t="t" r="r" b="b"/>
            <a:pathLst>
              <a:path w="3942056" h="3338166">
                <a:moveTo>
                  <a:pt x="3942056" y="0"/>
                </a:moveTo>
                <a:lnTo>
                  <a:pt x="0" y="0"/>
                </a:lnTo>
                <a:lnTo>
                  <a:pt x="0" y="3338166"/>
                </a:lnTo>
                <a:lnTo>
                  <a:pt x="3942056" y="3338166"/>
                </a:lnTo>
                <a:lnTo>
                  <a:pt x="3942056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109088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0" name="Freeform 20"/>
          <p:cNvSpPr/>
          <p:nvPr/>
        </p:nvSpPr>
        <p:spPr>
          <a:xfrm rot="-4855005">
            <a:off x="10674355" y="4789839"/>
            <a:ext cx="2628037" cy="2225444"/>
          </a:xfrm>
          <a:custGeom>
            <a:avLst/>
            <a:gdLst/>
            <a:ahLst/>
            <a:cxnLst/>
            <a:rect l="l" t="t" r="r" b="b"/>
            <a:pathLst>
              <a:path w="3942056" h="3338166">
                <a:moveTo>
                  <a:pt x="0" y="0"/>
                </a:moveTo>
                <a:lnTo>
                  <a:pt x="3942056" y="0"/>
                </a:lnTo>
                <a:lnTo>
                  <a:pt x="3942056" y="3338167"/>
                </a:lnTo>
                <a:lnTo>
                  <a:pt x="0" y="333816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109088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1" name="Freeform 21"/>
          <p:cNvSpPr/>
          <p:nvPr/>
        </p:nvSpPr>
        <p:spPr>
          <a:xfrm>
            <a:off x="359228" y="5786743"/>
            <a:ext cx="517324" cy="517324"/>
          </a:xfrm>
          <a:custGeom>
            <a:avLst/>
            <a:gdLst/>
            <a:ahLst/>
            <a:cxnLst/>
            <a:rect l="l" t="t" r="r" b="b"/>
            <a:pathLst>
              <a:path w="775987" h="775987">
                <a:moveTo>
                  <a:pt x="0" y="0"/>
                </a:moveTo>
                <a:lnTo>
                  <a:pt x="775987" y="0"/>
                </a:lnTo>
                <a:lnTo>
                  <a:pt x="775987" y="775987"/>
                </a:lnTo>
                <a:lnTo>
                  <a:pt x="0" y="7759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2" name="Freeform 22"/>
          <p:cNvSpPr/>
          <p:nvPr/>
        </p:nvSpPr>
        <p:spPr>
          <a:xfrm>
            <a:off x="863715" y="80530"/>
            <a:ext cx="3800233" cy="1468236"/>
          </a:xfrm>
          <a:custGeom>
            <a:avLst/>
            <a:gdLst/>
            <a:ahLst/>
            <a:cxnLst/>
            <a:rect l="l" t="t" r="r" b="b"/>
            <a:pathLst>
              <a:path w="5700349" h="2202354">
                <a:moveTo>
                  <a:pt x="0" y="0"/>
                </a:moveTo>
                <a:lnTo>
                  <a:pt x="5700349" y="0"/>
                </a:lnTo>
                <a:lnTo>
                  <a:pt x="5700349" y="2202354"/>
                </a:lnTo>
                <a:lnTo>
                  <a:pt x="0" y="220235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4251" b="-4251"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3" name="Freeform 23"/>
          <p:cNvSpPr/>
          <p:nvPr/>
        </p:nvSpPr>
        <p:spPr>
          <a:xfrm>
            <a:off x="-4287394" y="5072356"/>
            <a:ext cx="1304833" cy="978081"/>
          </a:xfrm>
          <a:custGeom>
            <a:avLst/>
            <a:gdLst/>
            <a:ahLst/>
            <a:cxnLst/>
            <a:rect l="l" t="t" r="r" b="b"/>
            <a:pathLst>
              <a:path w="1957250" h="1467122">
                <a:moveTo>
                  <a:pt x="0" y="0"/>
                </a:moveTo>
                <a:lnTo>
                  <a:pt x="1957250" y="0"/>
                </a:lnTo>
                <a:lnTo>
                  <a:pt x="1957250" y="1467122"/>
                </a:lnTo>
                <a:lnTo>
                  <a:pt x="0" y="146712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4" name="TextBox 24"/>
          <p:cNvSpPr txBox="1"/>
          <p:nvPr/>
        </p:nvSpPr>
        <p:spPr>
          <a:xfrm>
            <a:off x="106184" y="1609673"/>
            <a:ext cx="5936773" cy="12003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30"/>
              </a:lnSpc>
            </a:pPr>
            <a:r>
              <a:rPr lang="en-US" sz="3200" b="1" dirty="0">
                <a:solidFill>
                  <a:srgbClr val="0C3E80"/>
                </a:solidFill>
                <a:latin typeface="Poppins Bold"/>
                <a:ea typeface="Poppins Bold"/>
                <a:cs typeface="Poppins Bold"/>
                <a:sym typeface="Poppins Bold"/>
              </a:rPr>
              <a:t>GREAT LAKES MINISTRIES</a:t>
            </a:r>
          </a:p>
          <a:p>
            <a:pPr algn="ctr">
              <a:lnSpc>
                <a:spcPts val="4830"/>
              </a:lnSpc>
            </a:pPr>
            <a:r>
              <a:rPr lang="en-US" sz="3200" b="1" dirty="0">
                <a:solidFill>
                  <a:srgbClr val="0C3E80"/>
                </a:solidFill>
                <a:latin typeface="Poppins Bold"/>
                <a:ea typeface="Poppins Bold"/>
                <a:cs typeface="Poppins Bold"/>
                <a:sym typeface="Poppins Bold"/>
              </a:rPr>
              <a:t>Regional Convention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-2453053" y="5179401"/>
            <a:ext cx="1939061" cy="604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96"/>
              </a:lnSpc>
            </a:pPr>
            <a:r>
              <a:rPr lang="en-US" sz="1712" b="1" dirty="0">
                <a:solidFill>
                  <a:srgbClr val="0D3F83"/>
                </a:solidFill>
                <a:latin typeface="Poppins Bold"/>
                <a:ea typeface="Poppins Bold"/>
                <a:cs typeface="Poppins Bold"/>
                <a:sym typeface="Poppins Bold"/>
              </a:rPr>
              <a:t>Dr. Tim Harper</a:t>
            </a:r>
          </a:p>
          <a:p>
            <a:pPr>
              <a:lnSpc>
                <a:spcPts val="2396"/>
              </a:lnSpc>
            </a:pPr>
            <a:r>
              <a:rPr lang="en-US" sz="1712" b="1" dirty="0">
                <a:solidFill>
                  <a:srgbClr val="0D3F83"/>
                </a:solidFill>
                <a:latin typeface="Poppins Bold"/>
                <a:ea typeface="Poppins Bold"/>
                <a:cs typeface="Poppins Bold"/>
                <a:sym typeface="Poppins Bold"/>
              </a:rPr>
              <a:t>Regional Bishop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83270" y="5739668"/>
            <a:ext cx="4510235" cy="2966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96"/>
              </a:lnSpc>
            </a:pPr>
            <a:r>
              <a:rPr lang="en-US" sz="1712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Visit Our Website for more information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83270" y="6032706"/>
            <a:ext cx="3840795" cy="296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96"/>
              </a:lnSpc>
            </a:pPr>
            <a:r>
              <a:rPr lang="en-US" sz="171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www.greatlakesregioncogop.org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-1514764" y="3168479"/>
            <a:ext cx="4838584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965"/>
              </a:lnSpc>
            </a:pPr>
            <a:r>
              <a:rPr lang="en-US" sz="2800" b="1" spc="222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June 25-27, 2027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456400" y="5342946"/>
            <a:ext cx="4661554" cy="16896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60"/>
              </a:lnSpc>
            </a:pPr>
            <a:r>
              <a:rPr lang="en-US" sz="1801" b="1" spc="25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John 14:12</a:t>
            </a:r>
          </a:p>
          <a:p>
            <a:pPr algn="ctr">
              <a:lnSpc>
                <a:spcPts val="1860"/>
              </a:lnSpc>
            </a:pPr>
            <a:r>
              <a:rPr lang="en-US" sz="1801" b="1" spc="25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Very truly I tell you, whoever believes in me will do the works I have been doing, and they will do even greater things than these, because I am going to the Father.</a:t>
            </a:r>
          </a:p>
          <a:p>
            <a:pPr algn="ctr">
              <a:lnSpc>
                <a:spcPts val="1860"/>
              </a:lnSpc>
            </a:pPr>
            <a:endParaRPr lang="en-US" sz="1328" b="1" spc="25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31" name="TextBox 18">
            <a:extLst>
              <a:ext uri="{FF2B5EF4-FFF2-40B4-BE49-F238E27FC236}">
                <a16:creationId xmlns:a16="http://schemas.microsoft.com/office/drawing/2014/main" id="{2526D571-A204-6098-FD0C-85BB43C99BF5}"/>
              </a:ext>
            </a:extLst>
          </p:cNvPr>
          <p:cNvSpPr txBox="1"/>
          <p:nvPr/>
        </p:nvSpPr>
        <p:spPr>
          <a:xfrm>
            <a:off x="138248" y="3942956"/>
            <a:ext cx="5720891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8"/>
            <a:r>
              <a:rPr lang="en-US" sz="2400" b="1" spc="400" dirty="0">
                <a:solidFill>
                  <a:schemeClr val="tx2">
                    <a:lumMod val="75000"/>
                    <a:lumOff val="25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New Location</a:t>
            </a:r>
            <a:r>
              <a:rPr lang="en-US" sz="2400" spc="4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</a:t>
            </a:r>
          </a:p>
          <a:p>
            <a:pPr algn="ctr" defTabSz="609638"/>
            <a:r>
              <a:rPr lang="en-US" sz="2400" spc="4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Indiana Wesleyan University</a:t>
            </a:r>
          </a:p>
          <a:p>
            <a:pPr algn="ctr" defTabSz="609638"/>
            <a:r>
              <a:rPr lang="en-US" sz="2400" spc="4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4201 S. Washington St.</a:t>
            </a:r>
          </a:p>
          <a:p>
            <a:pPr algn="ctr" defTabSz="609638"/>
            <a:r>
              <a:rPr lang="en-US" sz="2400" spc="4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Marion, IN 46953</a:t>
            </a:r>
            <a:endParaRPr lang="en-US" sz="1333" spc="4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785693" flipH="1">
            <a:off x="-1768100" y="-1867566"/>
            <a:ext cx="5689395" cy="5703655"/>
          </a:xfrm>
          <a:custGeom>
            <a:avLst/>
            <a:gdLst/>
            <a:ahLst/>
            <a:cxnLst/>
            <a:rect l="l" t="t" r="r" b="b"/>
            <a:pathLst>
              <a:path w="8534093" h="8555482">
                <a:moveTo>
                  <a:pt x="8534093" y="0"/>
                </a:moveTo>
                <a:lnTo>
                  <a:pt x="0" y="0"/>
                </a:lnTo>
                <a:lnTo>
                  <a:pt x="0" y="8555481"/>
                </a:lnTo>
                <a:lnTo>
                  <a:pt x="8534093" y="8555481"/>
                </a:lnTo>
                <a:lnTo>
                  <a:pt x="8534093" y="0"/>
                </a:lnTo>
                <a:close/>
              </a:path>
            </a:pathLst>
          </a:custGeom>
          <a:blipFill>
            <a:blip>
              <a:alphaModFix amt="55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914411">
              <a:defRPr/>
            </a:pPr>
            <a:endParaRPr lang="en-US" sz="1200">
              <a:solidFill>
                <a:prstClr val="black"/>
              </a:solidFill>
              <a:latin typeface="Aptos" panose="02110004020202020204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1954821" y="2309840"/>
            <a:ext cx="6601185" cy="530459"/>
            <a:chOff x="0" y="0"/>
            <a:chExt cx="2471078" cy="1985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71078" cy="198571"/>
            </a:xfrm>
            <a:custGeom>
              <a:avLst/>
              <a:gdLst/>
              <a:ahLst/>
              <a:cxnLst/>
              <a:rect l="l" t="t" r="r" b="b"/>
              <a:pathLst>
                <a:path w="2471078" h="198571">
                  <a:moveTo>
                    <a:pt x="39875" y="0"/>
                  </a:moveTo>
                  <a:lnTo>
                    <a:pt x="2431203" y="0"/>
                  </a:lnTo>
                  <a:cubicBezTo>
                    <a:pt x="2441779" y="0"/>
                    <a:pt x="2451921" y="4201"/>
                    <a:pt x="2459399" y="11679"/>
                  </a:cubicBezTo>
                  <a:cubicBezTo>
                    <a:pt x="2466877" y="19157"/>
                    <a:pt x="2471078" y="29300"/>
                    <a:pt x="2471078" y="39875"/>
                  </a:cubicBezTo>
                  <a:lnTo>
                    <a:pt x="2471078" y="158696"/>
                  </a:lnTo>
                  <a:cubicBezTo>
                    <a:pt x="2471078" y="169271"/>
                    <a:pt x="2466877" y="179414"/>
                    <a:pt x="2459399" y="186892"/>
                  </a:cubicBezTo>
                  <a:cubicBezTo>
                    <a:pt x="2451921" y="194370"/>
                    <a:pt x="2441779" y="198571"/>
                    <a:pt x="2431203" y="198571"/>
                  </a:cubicBezTo>
                  <a:lnTo>
                    <a:pt x="39875" y="198571"/>
                  </a:lnTo>
                  <a:cubicBezTo>
                    <a:pt x="29300" y="198571"/>
                    <a:pt x="19157" y="194370"/>
                    <a:pt x="11679" y="186892"/>
                  </a:cubicBezTo>
                  <a:cubicBezTo>
                    <a:pt x="4201" y="179414"/>
                    <a:pt x="0" y="169271"/>
                    <a:pt x="0" y="158696"/>
                  </a:cubicBezTo>
                  <a:lnTo>
                    <a:pt x="0" y="39875"/>
                  </a:lnTo>
                  <a:cubicBezTo>
                    <a:pt x="0" y="29300"/>
                    <a:pt x="4201" y="19157"/>
                    <a:pt x="11679" y="11679"/>
                  </a:cubicBezTo>
                  <a:cubicBezTo>
                    <a:pt x="19157" y="4201"/>
                    <a:pt x="29300" y="0"/>
                    <a:pt x="39875" y="0"/>
                  </a:cubicBezTo>
                  <a:close/>
                </a:path>
              </a:pathLst>
            </a:custGeom>
            <a:solidFill>
              <a:srgbClr val="0D3F83"/>
            </a:solidFill>
          </p:spPr>
          <p:txBody>
            <a:bodyPr/>
            <a:lstStyle/>
            <a:p>
              <a:pPr defTabSz="914411">
                <a:defRPr/>
              </a:pPr>
              <a:endParaRPr lang="en-US" sz="1200"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2471078" cy="26524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914411">
                <a:lnSpc>
                  <a:spcPts val="2229"/>
                </a:lnSpc>
                <a:defRPr/>
              </a:pPr>
              <a:endParaRPr sz="1200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 rot="5400000">
            <a:off x="3802421" y="2178960"/>
            <a:ext cx="7568263" cy="2769684"/>
          </a:xfrm>
          <a:custGeom>
            <a:avLst/>
            <a:gdLst/>
            <a:ahLst/>
            <a:cxnLst/>
            <a:rect l="l" t="t" r="r" b="b"/>
            <a:pathLst>
              <a:path w="11352394" h="4154525">
                <a:moveTo>
                  <a:pt x="0" y="0"/>
                </a:moveTo>
                <a:lnTo>
                  <a:pt x="11352394" y="0"/>
                </a:lnTo>
                <a:lnTo>
                  <a:pt x="11352394" y="4154525"/>
                </a:lnTo>
                <a:lnTo>
                  <a:pt x="0" y="415452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610" b="-11686"/>
            </a:stretch>
          </a:blipFill>
        </p:spPr>
        <p:txBody>
          <a:bodyPr/>
          <a:lstStyle/>
          <a:p>
            <a:pPr defTabSz="914411">
              <a:defRPr/>
            </a:pPr>
            <a:endParaRPr lang="en-US" sz="1200">
              <a:solidFill>
                <a:prstClr val="black"/>
              </a:solidFill>
              <a:latin typeface="Aptos" panose="02110004020202020204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3329786" y="5754197"/>
            <a:ext cx="7689979" cy="7689979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038"/>
            </a:solidFill>
          </p:spPr>
          <p:txBody>
            <a:bodyPr/>
            <a:lstStyle/>
            <a:p>
              <a:pPr defTabSz="914411">
                <a:defRPr/>
              </a:pPr>
              <a:endParaRPr lang="en-US" sz="120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914411">
                <a:lnSpc>
                  <a:spcPts val="2229"/>
                </a:lnSpc>
                <a:defRPr/>
              </a:pPr>
              <a:endParaRPr sz="1200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691695" y="312235"/>
            <a:ext cx="5541723" cy="5615447"/>
            <a:chOff x="0" y="0"/>
            <a:chExt cx="812800" cy="82361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23613"/>
            </a:xfrm>
            <a:custGeom>
              <a:avLst/>
              <a:gdLst/>
              <a:ahLst/>
              <a:cxnLst/>
              <a:rect l="l" t="t" r="r" b="b"/>
              <a:pathLst>
                <a:path w="812800" h="823613">
                  <a:moveTo>
                    <a:pt x="406400" y="0"/>
                  </a:moveTo>
                  <a:cubicBezTo>
                    <a:pt x="181951" y="0"/>
                    <a:pt x="0" y="184372"/>
                    <a:pt x="0" y="411807"/>
                  </a:cubicBezTo>
                  <a:cubicBezTo>
                    <a:pt x="0" y="639241"/>
                    <a:pt x="181951" y="823613"/>
                    <a:pt x="406400" y="823613"/>
                  </a:cubicBezTo>
                  <a:cubicBezTo>
                    <a:pt x="630849" y="823613"/>
                    <a:pt x="812800" y="639241"/>
                    <a:pt x="812800" y="411807"/>
                  </a:cubicBezTo>
                  <a:cubicBezTo>
                    <a:pt x="812800" y="184372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665" r="-665"/>
              </a:stretch>
            </a:blipFill>
          </p:spPr>
          <p:txBody>
            <a:bodyPr/>
            <a:lstStyle/>
            <a:p>
              <a:pPr defTabSz="914411">
                <a:defRPr/>
              </a:pPr>
              <a:endParaRPr lang="en-US" sz="1200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 rot="-4317171">
            <a:off x="4982661" y="2913600"/>
            <a:ext cx="5175013" cy="3732894"/>
          </a:xfrm>
          <a:custGeom>
            <a:avLst/>
            <a:gdLst/>
            <a:ahLst/>
            <a:cxnLst/>
            <a:rect l="l" t="t" r="r" b="b"/>
            <a:pathLst>
              <a:path w="7762520" h="5599342">
                <a:moveTo>
                  <a:pt x="0" y="0"/>
                </a:moveTo>
                <a:lnTo>
                  <a:pt x="7762520" y="0"/>
                </a:lnTo>
                <a:lnTo>
                  <a:pt x="7762520" y="5599342"/>
                </a:lnTo>
                <a:lnTo>
                  <a:pt x="0" y="559934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105002"/>
            </a:stretch>
          </a:blipFill>
        </p:spPr>
        <p:txBody>
          <a:bodyPr/>
          <a:lstStyle/>
          <a:p>
            <a:pPr defTabSz="914411">
              <a:defRPr/>
            </a:pPr>
            <a:endParaRPr lang="en-US" sz="1200">
              <a:solidFill>
                <a:prstClr val="black"/>
              </a:solidFill>
              <a:latin typeface="Aptos" panose="02110004020202020204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6484972" y="272356"/>
            <a:ext cx="413444" cy="413444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D3F83"/>
            </a:solidFill>
          </p:spPr>
          <p:txBody>
            <a:bodyPr/>
            <a:lstStyle/>
            <a:p>
              <a:pPr defTabSz="914411">
                <a:defRPr/>
              </a:pPr>
              <a:endParaRPr lang="en-US" sz="120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914411">
                <a:lnSpc>
                  <a:spcPts val="2229"/>
                </a:lnSpc>
                <a:defRPr/>
              </a:pPr>
              <a:endParaRPr sz="1200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103523" y="-950597"/>
            <a:ext cx="1168215" cy="1168215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038"/>
            </a:solidFill>
          </p:spPr>
          <p:txBody>
            <a:bodyPr/>
            <a:lstStyle/>
            <a:p>
              <a:pPr defTabSz="914411">
                <a:defRPr/>
              </a:pPr>
              <a:endParaRPr lang="en-US" sz="120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914411">
                <a:lnSpc>
                  <a:spcPts val="2229"/>
                </a:lnSpc>
                <a:defRPr/>
              </a:pPr>
              <a:endParaRPr sz="1200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sp>
        <p:nvSpPr>
          <p:cNvPr id="19" name="Freeform 19"/>
          <p:cNvSpPr/>
          <p:nvPr/>
        </p:nvSpPr>
        <p:spPr>
          <a:xfrm rot="-5863608" flipH="1">
            <a:off x="10701278" y="-128460"/>
            <a:ext cx="2628037" cy="2225444"/>
          </a:xfrm>
          <a:custGeom>
            <a:avLst/>
            <a:gdLst/>
            <a:ahLst/>
            <a:cxnLst/>
            <a:rect l="l" t="t" r="r" b="b"/>
            <a:pathLst>
              <a:path w="3942056" h="3338166">
                <a:moveTo>
                  <a:pt x="3942056" y="0"/>
                </a:moveTo>
                <a:lnTo>
                  <a:pt x="0" y="0"/>
                </a:lnTo>
                <a:lnTo>
                  <a:pt x="0" y="3338166"/>
                </a:lnTo>
                <a:lnTo>
                  <a:pt x="3942056" y="3338166"/>
                </a:lnTo>
                <a:lnTo>
                  <a:pt x="3942056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109088"/>
            </a:stretch>
          </a:blipFill>
        </p:spPr>
        <p:txBody>
          <a:bodyPr/>
          <a:lstStyle/>
          <a:p>
            <a:pPr defTabSz="914411">
              <a:defRPr/>
            </a:pPr>
            <a:endParaRPr lang="en-US" sz="120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20" name="Freeform 20"/>
          <p:cNvSpPr/>
          <p:nvPr/>
        </p:nvSpPr>
        <p:spPr>
          <a:xfrm rot="-4855005">
            <a:off x="10674355" y="4789839"/>
            <a:ext cx="2628037" cy="2225444"/>
          </a:xfrm>
          <a:custGeom>
            <a:avLst/>
            <a:gdLst/>
            <a:ahLst/>
            <a:cxnLst/>
            <a:rect l="l" t="t" r="r" b="b"/>
            <a:pathLst>
              <a:path w="3942056" h="3338166">
                <a:moveTo>
                  <a:pt x="0" y="0"/>
                </a:moveTo>
                <a:lnTo>
                  <a:pt x="3942056" y="0"/>
                </a:lnTo>
                <a:lnTo>
                  <a:pt x="3942056" y="3338167"/>
                </a:lnTo>
                <a:lnTo>
                  <a:pt x="0" y="333816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109088"/>
            </a:stretch>
          </a:blipFill>
        </p:spPr>
        <p:txBody>
          <a:bodyPr/>
          <a:lstStyle/>
          <a:p>
            <a:pPr defTabSz="914411">
              <a:defRPr/>
            </a:pPr>
            <a:endParaRPr lang="en-US" sz="120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330922" y="5997849"/>
            <a:ext cx="517324" cy="517324"/>
          </a:xfrm>
          <a:custGeom>
            <a:avLst/>
            <a:gdLst/>
            <a:ahLst/>
            <a:cxnLst/>
            <a:rect l="l" t="t" r="r" b="b"/>
            <a:pathLst>
              <a:path w="775987" h="775987">
                <a:moveTo>
                  <a:pt x="0" y="0"/>
                </a:moveTo>
                <a:lnTo>
                  <a:pt x="775987" y="0"/>
                </a:lnTo>
                <a:lnTo>
                  <a:pt x="775987" y="775987"/>
                </a:lnTo>
                <a:lnTo>
                  <a:pt x="0" y="7759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914411">
              <a:defRPr/>
            </a:pPr>
            <a:endParaRPr lang="en-US" sz="120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863715" y="80530"/>
            <a:ext cx="3800233" cy="1182548"/>
          </a:xfrm>
          <a:custGeom>
            <a:avLst/>
            <a:gdLst/>
            <a:ahLst/>
            <a:cxnLst/>
            <a:rect l="l" t="t" r="r" b="b"/>
            <a:pathLst>
              <a:path w="5700349" h="2202354">
                <a:moveTo>
                  <a:pt x="0" y="0"/>
                </a:moveTo>
                <a:lnTo>
                  <a:pt x="5700349" y="0"/>
                </a:lnTo>
                <a:lnTo>
                  <a:pt x="5700349" y="2202354"/>
                </a:lnTo>
                <a:lnTo>
                  <a:pt x="0" y="220235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4251" b="-4251"/>
            </a:stretch>
          </a:blipFill>
        </p:spPr>
        <p:txBody>
          <a:bodyPr/>
          <a:lstStyle/>
          <a:p>
            <a:pPr defTabSz="914411">
              <a:defRPr/>
            </a:pPr>
            <a:endParaRPr lang="en-US" sz="120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23" name="Freeform 23"/>
          <p:cNvSpPr/>
          <p:nvPr/>
        </p:nvSpPr>
        <p:spPr>
          <a:xfrm>
            <a:off x="621939" y="4678011"/>
            <a:ext cx="1304834" cy="978082"/>
          </a:xfrm>
          <a:custGeom>
            <a:avLst/>
            <a:gdLst/>
            <a:ahLst/>
            <a:cxnLst/>
            <a:rect l="l" t="t" r="r" b="b"/>
            <a:pathLst>
              <a:path w="1957250" h="1467122">
                <a:moveTo>
                  <a:pt x="0" y="0"/>
                </a:moveTo>
                <a:lnTo>
                  <a:pt x="1957250" y="0"/>
                </a:lnTo>
                <a:lnTo>
                  <a:pt x="1957250" y="1467122"/>
                </a:lnTo>
                <a:lnTo>
                  <a:pt x="0" y="146712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defTabSz="914411">
              <a:defRPr/>
            </a:pPr>
            <a:endParaRPr lang="en-US" sz="120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53518" y="1287376"/>
            <a:ext cx="5936773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411">
              <a:defRPr/>
            </a:pPr>
            <a:r>
              <a:rPr lang="en-US" sz="3200" b="1" dirty="0">
                <a:solidFill>
                  <a:srgbClr val="0C3E80"/>
                </a:solidFill>
                <a:latin typeface="Poppins Bold"/>
                <a:ea typeface="Poppins Bold"/>
                <a:cs typeface="Poppins Bold"/>
                <a:sym typeface="Poppins Bold"/>
              </a:rPr>
              <a:t>GREAT LAKES MINISTRIES</a:t>
            </a:r>
          </a:p>
          <a:p>
            <a:pPr algn="ctr" defTabSz="914411">
              <a:defRPr/>
            </a:pPr>
            <a:r>
              <a:rPr lang="en-US" sz="2800" b="1" dirty="0">
                <a:solidFill>
                  <a:srgbClr val="0C3E80"/>
                </a:solidFill>
                <a:latin typeface="Poppins Bold"/>
                <a:ea typeface="Poppins Bold"/>
                <a:cs typeface="Poppins Bold"/>
                <a:sym typeface="Poppins Bold"/>
              </a:rPr>
              <a:t>Regional Convention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450988" y="4849606"/>
            <a:ext cx="3000108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11">
              <a:lnSpc>
                <a:spcPts val="2396"/>
              </a:lnSpc>
              <a:defRPr/>
            </a:pPr>
            <a:r>
              <a:rPr lang="en-US" sz="2000" b="1" dirty="0">
                <a:solidFill>
                  <a:srgbClr val="0D3F83"/>
                </a:solidFill>
                <a:latin typeface="Poppins Bold"/>
                <a:ea typeface="Poppins Bold"/>
                <a:cs typeface="Poppins Bold"/>
                <a:sym typeface="Poppins Bold"/>
              </a:rPr>
              <a:t>Dr. Tim Harper</a:t>
            </a:r>
          </a:p>
          <a:p>
            <a:pPr defTabSz="914411">
              <a:lnSpc>
                <a:spcPts val="2396"/>
              </a:lnSpc>
              <a:defRPr/>
            </a:pPr>
            <a:r>
              <a:rPr lang="en-US" sz="2000" b="1" dirty="0">
                <a:solidFill>
                  <a:srgbClr val="0D3F83"/>
                </a:solidFill>
                <a:latin typeface="Poppins Bold"/>
                <a:ea typeface="Poppins Bold"/>
                <a:cs typeface="Poppins Bold"/>
                <a:sym typeface="Poppins Bold"/>
              </a:rPr>
              <a:t>Regional Bishop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54963" y="5950772"/>
            <a:ext cx="2550482" cy="296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4411">
              <a:lnSpc>
                <a:spcPts val="2396"/>
              </a:lnSpc>
              <a:defRPr/>
            </a:pPr>
            <a:r>
              <a:rPr lang="en-US" sz="1712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Visit Our Website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54964" y="6243810"/>
            <a:ext cx="3840795" cy="296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4411">
              <a:lnSpc>
                <a:spcPts val="2396"/>
              </a:lnSpc>
              <a:defRPr/>
            </a:pPr>
            <a:r>
              <a:rPr lang="en-US" sz="17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www.greatlakesregioncogop.org</a:t>
            </a:r>
            <a:endParaRPr lang="en-US" sz="1712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-593650" y="2359832"/>
            <a:ext cx="4920527" cy="3495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defTabSz="914411">
              <a:lnSpc>
                <a:spcPts val="2965"/>
              </a:lnSpc>
              <a:defRPr/>
            </a:pPr>
            <a:r>
              <a:rPr lang="en-US" sz="1801" b="1" spc="222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June 25-27, 2027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343934" y="5342946"/>
            <a:ext cx="4774020" cy="14459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411">
              <a:lnSpc>
                <a:spcPts val="1860"/>
              </a:lnSpc>
              <a:defRPr/>
            </a:pPr>
            <a:r>
              <a:rPr lang="en-US" sz="1328" b="1" spc="25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John 14:12</a:t>
            </a:r>
          </a:p>
          <a:p>
            <a:pPr algn="ctr" defTabSz="914411">
              <a:lnSpc>
                <a:spcPts val="1860"/>
              </a:lnSpc>
              <a:defRPr/>
            </a:pPr>
            <a:r>
              <a:rPr lang="en-US" sz="1328" b="1" spc="25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Very truly I tell you, whoever believes in me will do the works I have been doing, and they will do even greater things than these, because I am going to the Father.</a:t>
            </a:r>
          </a:p>
          <a:p>
            <a:pPr algn="ctr" defTabSz="914411">
              <a:lnSpc>
                <a:spcPts val="1860"/>
              </a:lnSpc>
              <a:defRPr/>
            </a:pPr>
            <a:endParaRPr lang="en-US" sz="1328" b="1" spc="25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31" name="TextBox 18">
            <a:extLst>
              <a:ext uri="{FF2B5EF4-FFF2-40B4-BE49-F238E27FC236}">
                <a16:creationId xmlns:a16="http://schemas.microsoft.com/office/drawing/2014/main" id="{2526D571-A204-6098-FD0C-85BB43C99BF5}"/>
              </a:ext>
            </a:extLst>
          </p:cNvPr>
          <p:cNvSpPr txBox="1"/>
          <p:nvPr/>
        </p:nvSpPr>
        <p:spPr>
          <a:xfrm>
            <a:off x="143222" y="3005675"/>
            <a:ext cx="5720891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8">
              <a:defRPr/>
            </a:pPr>
            <a:r>
              <a:rPr lang="en-US" sz="2400" b="1" spc="400" dirty="0">
                <a:solidFill>
                  <a:schemeClr val="tx2">
                    <a:lumMod val="75000"/>
                    <a:lumOff val="25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New Location:</a:t>
            </a:r>
          </a:p>
          <a:p>
            <a:pPr algn="ctr" defTabSz="609638">
              <a:defRPr/>
            </a:pPr>
            <a:r>
              <a:rPr lang="en-US" sz="2400" spc="4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Indiana Wesleyan University</a:t>
            </a:r>
          </a:p>
          <a:p>
            <a:pPr algn="ctr" defTabSz="609638">
              <a:defRPr/>
            </a:pPr>
            <a:r>
              <a:rPr lang="en-US" sz="2400" spc="4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4201 S. Washington St.</a:t>
            </a:r>
          </a:p>
          <a:p>
            <a:pPr algn="ctr" defTabSz="609638">
              <a:defRPr/>
            </a:pPr>
            <a:r>
              <a:rPr lang="en-US" sz="2400" spc="4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Marion, IN 46953</a:t>
            </a:r>
            <a:endParaRPr lang="en-US" sz="1333" spc="4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51351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785693">
            <a:off x="7172052" y="3192730"/>
            <a:ext cx="5689396" cy="5703655"/>
          </a:xfrm>
          <a:custGeom>
            <a:avLst/>
            <a:gdLst/>
            <a:ahLst/>
            <a:cxnLst/>
            <a:rect l="l" t="t" r="r" b="b"/>
            <a:pathLst>
              <a:path w="8534093" h="8555482">
                <a:moveTo>
                  <a:pt x="0" y="0"/>
                </a:moveTo>
                <a:lnTo>
                  <a:pt x="8534093" y="0"/>
                </a:lnTo>
                <a:lnTo>
                  <a:pt x="8534093" y="8555482"/>
                </a:lnTo>
                <a:lnTo>
                  <a:pt x="0" y="855548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55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8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148361" y="-1214903"/>
            <a:ext cx="12953998" cy="3801410"/>
          </a:xfrm>
          <a:custGeom>
            <a:avLst/>
            <a:gdLst/>
            <a:ahLst/>
            <a:cxnLst/>
            <a:rect l="l" t="t" r="r" b="b"/>
            <a:pathLst>
              <a:path w="19430999" h="5702114">
                <a:moveTo>
                  <a:pt x="0" y="0"/>
                </a:moveTo>
                <a:lnTo>
                  <a:pt x="19431000" y="0"/>
                </a:lnTo>
                <a:lnTo>
                  <a:pt x="19431000" y="5702114"/>
                </a:lnTo>
                <a:lnTo>
                  <a:pt x="0" y="57021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444" b="-1978"/>
            </a:stretch>
          </a:blipFill>
        </p:spPr>
        <p:txBody>
          <a:bodyPr/>
          <a:lstStyle/>
          <a:p>
            <a:pPr defTabSz="609638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855408" y="5758756"/>
            <a:ext cx="413444" cy="413444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D3F83"/>
            </a:solidFill>
          </p:spPr>
          <p:txBody>
            <a:bodyPr/>
            <a:lstStyle/>
            <a:p>
              <a:pPr defTabSz="609638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8">
                <a:lnSpc>
                  <a:spcPts val="222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-482415" y="5965479"/>
            <a:ext cx="1168215" cy="1168215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038"/>
            </a:solidFill>
          </p:spPr>
          <p:txBody>
            <a:bodyPr/>
            <a:lstStyle/>
            <a:p>
              <a:pPr defTabSz="609638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8">
                <a:lnSpc>
                  <a:spcPts val="222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332616" y="4175668"/>
            <a:ext cx="6999511" cy="562468"/>
            <a:chOff x="0" y="0"/>
            <a:chExt cx="2471078" cy="19857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471078" cy="198571"/>
            </a:xfrm>
            <a:custGeom>
              <a:avLst/>
              <a:gdLst/>
              <a:ahLst/>
              <a:cxnLst/>
              <a:rect l="l" t="t" r="r" b="b"/>
              <a:pathLst>
                <a:path w="2471078" h="198571">
                  <a:moveTo>
                    <a:pt x="37606" y="0"/>
                  </a:moveTo>
                  <a:lnTo>
                    <a:pt x="2433472" y="0"/>
                  </a:lnTo>
                  <a:cubicBezTo>
                    <a:pt x="2443446" y="0"/>
                    <a:pt x="2453011" y="3962"/>
                    <a:pt x="2460064" y="11015"/>
                  </a:cubicBezTo>
                  <a:cubicBezTo>
                    <a:pt x="2467116" y="18067"/>
                    <a:pt x="2471078" y="27632"/>
                    <a:pt x="2471078" y="37606"/>
                  </a:cubicBezTo>
                  <a:lnTo>
                    <a:pt x="2471078" y="160965"/>
                  </a:lnTo>
                  <a:cubicBezTo>
                    <a:pt x="2471078" y="170939"/>
                    <a:pt x="2467116" y="180504"/>
                    <a:pt x="2460064" y="187557"/>
                  </a:cubicBezTo>
                  <a:cubicBezTo>
                    <a:pt x="2453011" y="194609"/>
                    <a:pt x="2443446" y="198571"/>
                    <a:pt x="2433472" y="198571"/>
                  </a:cubicBezTo>
                  <a:lnTo>
                    <a:pt x="37606" y="198571"/>
                  </a:lnTo>
                  <a:cubicBezTo>
                    <a:pt x="27632" y="198571"/>
                    <a:pt x="18067" y="194609"/>
                    <a:pt x="11015" y="187557"/>
                  </a:cubicBezTo>
                  <a:cubicBezTo>
                    <a:pt x="3962" y="180504"/>
                    <a:pt x="0" y="170939"/>
                    <a:pt x="0" y="160965"/>
                  </a:cubicBezTo>
                  <a:lnTo>
                    <a:pt x="0" y="37606"/>
                  </a:lnTo>
                  <a:cubicBezTo>
                    <a:pt x="0" y="27632"/>
                    <a:pt x="3962" y="18067"/>
                    <a:pt x="11015" y="11015"/>
                  </a:cubicBezTo>
                  <a:cubicBezTo>
                    <a:pt x="18067" y="3962"/>
                    <a:pt x="27632" y="0"/>
                    <a:pt x="37606" y="0"/>
                  </a:cubicBezTo>
                  <a:close/>
                </a:path>
              </a:pathLst>
            </a:custGeom>
            <a:solidFill>
              <a:srgbClr val="0D3F83"/>
            </a:solidFill>
          </p:spPr>
          <p:txBody>
            <a:bodyPr/>
            <a:lstStyle/>
            <a:p>
              <a:pPr defTabSz="609638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66675"/>
              <a:ext cx="2471078" cy="26524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8">
                <a:lnSpc>
                  <a:spcPts val="222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3" name="Freeform 13"/>
          <p:cNvSpPr/>
          <p:nvPr/>
        </p:nvSpPr>
        <p:spPr>
          <a:xfrm rot="-9419425" flipH="1" flipV="1">
            <a:off x="-1803093" y="-305347"/>
            <a:ext cx="6441509" cy="4646456"/>
          </a:xfrm>
          <a:custGeom>
            <a:avLst/>
            <a:gdLst/>
            <a:ahLst/>
            <a:cxnLst/>
            <a:rect l="l" t="t" r="r" b="b"/>
            <a:pathLst>
              <a:path w="9662263" h="6969684">
                <a:moveTo>
                  <a:pt x="9662263" y="6969685"/>
                </a:moveTo>
                <a:lnTo>
                  <a:pt x="0" y="6969685"/>
                </a:lnTo>
                <a:lnTo>
                  <a:pt x="0" y="0"/>
                </a:lnTo>
                <a:lnTo>
                  <a:pt x="9662263" y="0"/>
                </a:lnTo>
                <a:lnTo>
                  <a:pt x="9662263" y="6969685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105002"/>
            </a:stretch>
          </a:blipFill>
        </p:spPr>
        <p:txBody>
          <a:bodyPr/>
          <a:lstStyle/>
          <a:p>
            <a:pPr defTabSz="609638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317147" y="421749"/>
            <a:ext cx="6014588" cy="1788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8">
              <a:lnSpc>
                <a:spcPts val="4654"/>
              </a:lnSpc>
            </a:pPr>
            <a:r>
              <a:rPr lang="en-US" sz="3877" b="1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Great Lakes Ministries</a:t>
            </a:r>
          </a:p>
          <a:p>
            <a:pPr algn="ctr" defTabSz="609638">
              <a:lnSpc>
                <a:spcPts val="4654"/>
              </a:lnSpc>
            </a:pPr>
            <a:r>
              <a:rPr lang="en-US" sz="3877" b="1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Regional Convention</a:t>
            </a:r>
          </a:p>
          <a:p>
            <a:pPr algn="ctr" defTabSz="609638">
              <a:lnSpc>
                <a:spcPts val="4654"/>
              </a:lnSpc>
            </a:pPr>
            <a:r>
              <a:rPr lang="en-US" sz="3877" b="1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2027</a:t>
            </a:r>
          </a:p>
        </p:txBody>
      </p:sp>
      <p:sp>
        <p:nvSpPr>
          <p:cNvPr id="16" name="Freeform 16"/>
          <p:cNvSpPr/>
          <p:nvPr/>
        </p:nvSpPr>
        <p:spPr>
          <a:xfrm>
            <a:off x="3835112" y="4190958"/>
            <a:ext cx="3019870" cy="2932073"/>
          </a:xfrm>
          <a:custGeom>
            <a:avLst/>
            <a:gdLst/>
            <a:ahLst/>
            <a:cxnLst/>
            <a:rect l="l" t="t" r="r" b="b"/>
            <a:pathLst>
              <a:path w="4529807" h="4398109">
                <a:moveTo>
                  <a:pt x="0" y="0"/>
                </a:moveTo>
                <a:lnTo>
                  <a:pt x="4529807" y="0"/>
                </a:lnTo>
                <a:lnTo>
                  <a:pt x="4529807" y="4398109"/>
                </a:lnTo>
                <a:lnTo>
                  <a:pt x="0" y="43981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3000"/>
            </a:blip>
            <a:stretch>
              <a:fillRect b="-2994"/>
            </a:stretch>
          </a:blipFill>
        </p:spPr>
        <p:txBody>
          <a:bodyPr/>
          <a:lstStyle/>
          <a:p>
            <a:pPr defTabSz="609638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5835957" y="2711372"/>
            <a:ext cx="6028805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defTabSz="609638"/>
            <a:r>
              <a:rPr lang="en-US" sz="2400" spc="4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Indiana Wesleyan University</a:t>
            </a:r>
          </a:p>
          <a:p>
            <a:pPr algn="r" defTabSz="609638"/>
            <a:r>
              <a:rPr lang="en-US" sz="2400" spc="4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4201 S. Washington St.</a:t>
            </a:r>
          </a:p>
          <a:p>
            <a:pPr algn="r" defTabSz="609638"/>
            <a:r>
              <a:rPr lang="en-US" sz="2400" spc="4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Marion, IN 46953</a:t>
            </a:r>
            <a:endParaRPr lang="en-US" sz="1333" spc="4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7029818" y="5242150"/>
            <a:ext cx="4834946" cy="721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609638">
              <a:lnSpc>
                <a:spcPts val="1867"/>
              </a:lnSpc>
            </a:pPr>
            <a:r>
              <a:rPr lang="en-US" sz="1333" spc="3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On campus housing and hotel information</a:t>
            </a:r>
          </a:p>
          <a:p>
            <a:pPr algn="r" defTabSz="609638">
              <a:lnSpc>
                <a:spcPts val="1867"/>
              </a:lnSpc>
            </a:pPr>
            <a:r>
              <a:rPr lang="en-US" sz="1333" spc="3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Available on our website.</a:t>
            </a:r>
          </a:p>
          <a:p>
            <a:pPr algn="r" defTabSz="609638">
              <a:lnSpc>
                <a:spcPts val="1867"/>
              </a:lnSpc>
            </a:pPr>
            <a:r>
              <a:rPr lang="en-US" sz="1333" spc="3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www.greatlakesregioncogop.org</a:t>
            </a:r>
            <a:endParaRPr lang="en-US" sz="1333" spc="32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9630323" y="4300534"/>
            <a:ext cx="2207557" cy="285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609638">
              <a:lnSpc>
                <a:spcPts val="2164"/>
              </a:lnSpc>
            </a:pPr>
            <a:r>
              <a:rPr lang="en-US" sz="1931" b="1" spc="20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June 25-27, 2027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04396B9-875C-313F-B055-75092C462F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4052" y="1197380"/>
            <a:ext cx="4231529" cy="4231529"/>
          </a:xfrm>
          <a:prstGeom prst="rect">
            <a:avLst/>
          </a:prstGeom>
          <a:noFill/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895AFDB-224A-275E-4624-123C9987B7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6329" y="5064244"/>
            <a:ext cx="1920818" cy="1173157"/>
          </a:xfrm>
          <a:prstGeom prst="rect">
            <a:avLst/>
          </a:prstGeom>
        </p:spPr>
      </p:pic>
      <p:sp>
        <p:nvSpPr>
          <p:cNvPr id="28" name="Donut 27">
            <a:extLst>
              <a:ext uri="{FF2B5EF4-FFF2-40B4-BE49-F238E27FC236}">
                <a16:creationId xmlns:a16="http://schemas.microsoft.com/office/drawing/2014/main" id="{09726593-0F06-7586-8CB2-97859C11BF89}"/>
              </a:ext>
            </a:extLst>
          </p:cNvPr>
          <p:cNvSpPr/>
          <p:nvPr/>
        </p:nvSpPr>
        <p:spPr>
          <a:xfrm>
            <a:off x="363699" y="1337264"/>
            <a:ext cx="4386949" cy="3995881"/>
          </a:xfrm>
          <a:prstGeom prst="donut">
            <a:avLst>
              <a:gd name="adj" fmla="val 3762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8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Donut 28">
            <a:extLst>
              <a:ext uri="{FF2B5EF4-FFF2-40B4-BE49-F238E27FC236}">
                <a16:creationId xmlns:a16="http://schemas.microsoft.com/office/drawing/2014/main" id="{2EF9BBD9-AA0E-C10D-5BD3-0EB58F5E398B}"/>
              </a:ext>
            </a:extLst>
          </p:cNvPr>
          <p:cNvSpPr/>
          <p:nvPr/>
        </p:nvSpPr>
        <p:spPr>
          <a:xfrm>
            <a:off x="101694" y="1148732"/>
            <a:ext cx="4880793" cy="4378164"/>
          </a:xfrm>
          <a:prstGeom prst="donut">
            <a:avLst>
              <a:gd name="adj" fmla="val 4952"/>
            </a:avLst>
          </a:prstGeom>
          <a:solidFill>
            <a:srgbClr val="426B9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8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2F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BEC5C8-D9F4-2F4A-1FB3-74BE49065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AC48B3B-A638-FC6F-48BF-328FAC6D5FA5}"/>
              </a:ext>
            </a:extLst>
          </p:cNvPr>
          <p:cNvSpPr/>
          <p:nvPr/>
        </p:nvSpPr>
        <p:spPr>
          <a:xfrm rot="2785693">
            <a:off x="7172052" y="3192730"/>
            <a:ext cx="5689396" cy="5703655"/>
          </a:xfrm>
          <a:custGeom>
            <a:avLst/>
            <a:gdLst/>
            <a:ahLst/>
            <a:cxnLst/>
            <a:rect l="l" t="t" r="r" b="b"/>
            <a:pathLst>
              <a:path w="8534093" h="8555482">
                <a:moveTo>
                  <a:pt x="0" y="0"/>
                </a:moveTo>
                <a:lnTo>
                  <a:pt x="8534093" y="0"/>
                </a:lnTo>
                <a:lnTo>
                  <a:pt x="8534093" y="8555482"/>
                </a:lnTo>
                <a:lnTo>
                  <a:pt x="0" y="855548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55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8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12CE394D-CFE2-BA80-9FEC-FB8272FA681B}"/>
              </a:ext>
            </a:extLst>
          </p:cNvPr>
          <p:cNvSpPr/>
          <p:nvPr/>
        </p:nvSpPr>
        <p:spPr>
          <a:xfrm>
            <a:off x="-148361" y="-1214903"/>
            <a:ext cx="12953998" cy="3801410"/>
          </a:xfrm>
          <a:custGeom>
            <a:avLst/>
            <a:gdLst/>
            <a:ahLst/>
            <a:cxnLst/>
            <a:rect l="l" t="t" r="r" b="b"/>
            <a:pathLst>
              <a:path w="19430999" h="5702114">
                <a:moveTo>
                  <a:pt x="0" y="0"/>
                </a:moveTo>
                <a:lnTo>
                  <a:pt x="19431000" y="0"/>
                </a:lnTo>
                <a:lnTo>
                  <a:pt x="19431000" y="5702114"/>
                </a:lnTo>
                <a:lnTo>
                  <a:pt x="0" y="57021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444" b="-1978"/>
            </a:stretch>
          </a:blipFill>
        </p:spPr>
        <p:txBody>
          <a:bodyPr/>
          <a:lstStyle/>
          <a:p>
            <a:pPr defTabSz="609638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913083E5-5F44-4ACD-6013-0E2CDC55E239}"/>
              </a:ext>
            </a:extLst>
          </p:cNvPr>
          <p:cNvGrpSpPr/>
          <p:nvPr/>
        </p:nvGrpSpPr>
        <p:grpSpPr>
          <a:xfrm>
            <a:off x="855408" y="5758756"/>
            <a:ext cx="413444" cy="413444"/>
            <a:chOff x="0" y="0"/>
            <a:chExt cx="812800" cy="8128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96ABDCBF-FEEA-7372-B25F-4BA5338B5AF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D3F83"/>
            </a:solidFill>
          </p:spPr>
          <p:txBody>
            <a:bodyPr/>
            <a:lstStyle/>
            <a:p>
              <a:pPr defTabSz="609638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2E059151-380F-45F9-2E2C-064F76662444}"/>
                </a:ext>
              </a:extLst>
            </p:cNvPr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8">
                <a:lnSpc>
                  <a:spcPts val="222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8FB2E0BF-E4A2-6578-FF57-762BE5A81E4E}"/>
              </a:ext>
            </a:extLst>
          </p:cNvPr>
          <p:cNvGrpSpPr/>
          <p:nvPr/>
        </p:nvGrpSpPr>
        <p:grpSpPr>
          <a:xfrm>
            <a:off x="-482415" y="5965479"/>
            <a:ext cx="1168215" cy="1168215"/>
            <a:chOff x="0" y="0"/>
            <a:chExt cx="812800" cy="8128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2D9EDDC-2D31-E4B2-A604-8FE2BA7E2EC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038"/>
            </a:solidFill>
          </p:spPr>
          <p:txBody>
            <a:bodyPr/>
            <a:lstStyle/>
            <a:p>
              <a:pPr defTabSz="609638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C390CCAA-023A-4FD5-DFB4-D9C4D915F897}"/>
                </a:ext>
              </a:extLst>
            </p:cNvPr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8">
                <a:lnSpc>
                  <a:spcPts val="222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8D9A5955-1C98-ECAC-7C0F-81F932643ACB}"/>
              </a:ext>
            </a:extLst>
          </p:cNvPr>
          <p:cNvGrpSpPr/>
          <p:nvPr/>
        </p:nvGrpSpPr>
        <p:grpSpPr>
          <a:xfrm>
            <a:off x="9332616" y="4175668"/>
            <a:ext cx="6999511" cy="562468"/>
            <a:chOff x="0" y="0"/>
            <a:chExt cx="2471078" cy="198571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F6773926-67B6-797F-10FF-6BE8B5667920}"/>
                </a:ext>
              </a:extLst>
            </p:cNvPr>
            <p:cNvSpPr/>
            <p:nvPr/>
          </p:nvSpPr>
          <p:spPr>
            <a:xfrm>
              <a:off x="0" y="0"/>
              <a:ext cx="2471078" cy="198571"/>
            </a:xfrm>
            <a:custGeom>
              <a:avLst/>
              <a:gdLst/>
              <a:ahLst/>
              <a:cxnLst/>
              <a:rect l="l" t="t" r="r" b="b"/>
              <a:pathLst>
                <a:path w="2471078" h="198571">
                  <a:moveTo>
                    <a:pt x="37606" y="0"/>
                  </a:moveTo>
                  <a:lnTo>
                    <a:pt x="2433472" y="0"/>
                  </a:lnTo>
                  <a:cubicBezTo>
                    <a:pt x="2443446" y="0"/>
                    <a:pt x="2453011" y="3962"/>
                    <a:pt x="2460064" y="11015"/>
                  </a:cubicBezTo>
                  <a:cubicBezTo>
                    <a:pt x="2467116" y="18067"/>
                    <a:pt x="2471078" y="27632"/>
                    <a:pt x="2471078" y="37606"/>
                  </a:cubicBezTo>
                  <a:lnTo>
                    <a:pt x="2471078" y="160965"/>
                  </a:lnTo>
                  <a:cubicBezTo>
                    <a:pt x="2471078" y="170939"/>
                    <a:pt x="2467116" y="180504"/>
                    <a:pt x="2460064" y="187557"/>
                  </a:cubicBezTo>
                  <a:cubicBezTo>
                    <a:pt x="2453011" y="194609"/>
                    <a:pt x="2443446" y="198571"/>
                    <a:pt x="2433472" y="198571"/>
                  </a:cubicBezTo>
                  <a:lnTo>
                    <a:pt x="37606" y="198571"/>
                  </a:lnTo>
                  <a:cubicBezTo>
                    <a:pt x="27632" y="198571"/>
                    <a:pt x="18067" y="194609"/>
                    <a:pt x="11015" y="187557"/>
                  </a:cubicBezTo>
                  <a:cubicBezTo>
                    <a:pt x="3962" y="180504"/>
                    <a:pt x="0" y="170939"/>
                    <a:pt x="0" y="160965"/>
                  </a:cubicBezTo>
                  <a:lnTo>
                    <a:pt x="0" y="37606"/>
                  </a:lnTo>
                  <a:cubicBezTo>
                    <a:pt x="0" y="27632"/>
                    <a:pt x="3962" y="18067"/>
                    <a:pt x="11015" y="11015"/>
                  </a:cubicBezTo>
                  <a:cubicBezTo>
                    <a:pt x="18067" y="3962"/>
                    <a:pt x="27632" y="0"/>
                    <a:pt x="37606" y="0"/>
                  </a:cubicBezTo>
                  <a:close/>
                </a:path>
              </a:pathLst>
            </a:custGeom>
            <a:solidFill>
              <a:srgbClr val="0D3F83"/>
            </a:solidFill>
          </p:spPr>
          <p:txBody>
            <a:bodyPr/>
            <a:lstStyle/>
            <a:p>
              <a:pPr defTabSz="609638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32D54FD2-855A-6908-C502-6A89D75832D7}"/>
                </a:ext>
              </a:extLst>
            </p:cNvPr>
            <p:cNvSpPr txBox="1"/>
            <p:nvPr/>
          </p:nvSpPr>
          <p:spPr>
            <a:xfrm>
              <a:off x="0" y="-66675"/>
              <a:ext cx="2471078" cy="26524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8">
                <a:lnSpc>
                  <a:spcPts val="222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3" name="Freeform 13">
            <a:extLst>
              <a:ext uri="{FF2B5EF4-FFF2-40B4-BE49-F238E27FC236}">
                <a16:creationId xmlns:a16="http://schemas.microsoft.com/office/drawing/2014/main" id="{9EAE58D1-5A74-6AB4-6824-4C6BD10ADC85}"/>
              </a:ext>
            </a:extLst>
          </p:cNvPr>
          <p:cNvSpPr/>
          <p:nvPr/>
        </p:nvSpPr>
        <p:spPr>
          <a:xfrm rot="-9419425" flipH="1" flipV="1">
            <a:off x="-1803093" y="-305347"/>
            <a:ext cx="6441509" cy="4646456"/>
          </a:xfrm>
          <a:custGeom>
            <a:avLst/>
            <a:gdLst/>
            <a:ahLst/>
            <a:cxnLst/>
            <a:rect l="l" t="t" r="r" b="b"/>
            <a:pathLst>
              <a:path w="9662263" h="6969684">
                <a:moveTo>
                  <a:pt x="9662263" y="6969685"/>
                </a:moveTo>
                <a:lnTo>
                  <a:pt x="0" y="6969685"/>
                </a:lnTo>
                <a:lnTo>
                  <a:pt x="0" y="0"/>
                </a:lnTo>
                <a:lnTo>
                  <a:pt x="9662263" y="0"/>
                </a:lnTo>
                <a:lnTo>
                  <a:pt x="9662263" y="6969685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105002"/>
            </a:stretch>
          </a:blipFill>
        </p:spPr>
        <p:txBody>
          <a:bodyPr/>
          <a:lstStyle/>
          <a:p>
            <a:pPr defTabSz="609638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56FE722A-E6DD-830C-7BC3-10A946870CD7}"/>
              </a:ext>
            </a:extLst>
          </p:cNvPr>
          <p:cNvSpPr txBox="1"/>
          <p:nvPr/>
        </p:nvSpPr>
        <p:spPr>
          <a:xfrm>
            <a:off x="6317147" y="421749"/>
            <a:ext cx="6014588" cy="1788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8">
              <a:lnSpc>
                <a:spcPts val="4654"/>
              </a:lnSpc>
            </a:pPr>
            <a:r>
              <a:rPr lang="en-US" sz="3877" b="1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Great Lakes Ministries</a:t>
            </a:r>
          </a:p>
          <a:p>
            <a:pPr algn="ctr" defTabSz="609638">
              <a:lnSpc>
                <a:spcPts val="4654"/>
              </a:lnSpc>
            </a:pPr>
            <a:r>
              <a:rPr lang="en-US" sz="3877" b="1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Regional Convention</a:t>
            </a:r>
          </a:p>
          <a:p>
            <a:pPr algn="ctr" defTabSz="609638">
              <a:lnSpc>
                <a:spcPts val="4654"/>
              </a:lnSpc>
            </a:pPr>
            <a:r>
              <a:rPr lang="en-US" sz="3877" b="1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2027</a:t>
            </a: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AFCFF9DF-2137-F964-2BFF-A347641770B3}"/>
              </a:ext>
            </a:extLst>
          </p:cNvPr>
          <p:cNvSpPr/>
          <p:nvPr/>
        </p:nvSpPr>
        <p:spPr>
          <a:xfrm>
            <a:off x="3835112" y="4190958"/>
            <a:ext cx="3019870" cy="2932073"/>
          </a:xfrm>
          <a:custGeom>
            <a:avLst/>
            <a:gdLst/>
            <a:ahLst/>
            <a:cxnLst/>
            <a:rect l="l" t="t" r="r" b="b"/>
            <a:pathLst>
              <a:path w="4529807" h="4398109">
                <a:moveTo>
                  <a:pt x="0" y="0"/>
                </a:moveTo>
                <a:lnTo>
                  <a:pt x="4529807" y="0"/>
                </a:lnTo>
                <a:lnTo>
                  <a:pt x="4529807" y="4398109"/>
                </a:lnTo>
                <a:lnTo>
                  <a:pt x="0" y="43981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3000"/>
            </a:blip>
            <a:stretch>
              <a:fillRect b="-2994"/>
            </a:stretch>
          </a:blipFill>
        </p:spPr>
        <p:txBody>
          <a:bodyPr/>
          <a:lstStyle/>
          <a:p>
            <a:pPr defTabSz="609638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8AEA445A-79B9-00C8-B8E3-061B8CFF6A0C}"/>
              </a:ext>
            </a:extLst>
          </p:cNvPr>
          <p:cNvSpPr txBox="1"/>
          <p:nvPr/>
        </p:nvSpPr>
        <p:spPr>
          <a:xfrm>
            <a:off x="5835957" y="2711372"/>
            <a:ext cx="6028805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defTabSz="609638"/>
            <a:r>
              <a:rPr lang="en-US" sz="2400" spc="4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Indiana Wesleyan University</a:t>
            </a:r>
          </a:p>
          <a:p>
            <a:pPr algn="r" defTabSz="609638"/>
            <a:r>
              <a:rPr lang="en-US" sz="2400" spc="4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4201 S. Washington St.</a:t>
            </a:r>
          </a:p>
          <a:p>
            <a:pPr algn="r" defTabSz="609638"/>
            <a:r>
              <a:rPr lang="en-US" sz="2400" spc="4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Marion, IN 46953</a:t>
            </a:r>
            <a:endParaRPr lang="en-US" sz="1333" spc="4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630E8DE4-A4CB-4B8A-D0DB-7BD5A196C5C0}"/>
              </a:ext>
            </a:extLst>
          </p:cNvPr>
          <p:cNvSpPr txBox="1"/>
          <p:nvPr/>
        </p:nvSpPr>
        <p:spPr>
          <a:xfrm>
            <a:off x="7029818" y="5242150"/>
            <a:ext cx="4834946" cy="721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609638">
              <a:lnSpc>
                <a:spcPts val="1867"/>
              </a:lnSpc>
            </a:pPr>
            <a:r>
              <a:rPr lang="en-US" sz="1333" spc="3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On campus housing and hotel information</a:t>
            </a:r>
          </a:p>
          <a:p>
            <a:pPr algn="r" defTabSz="609638">
              <a:lnSpc>
                <a:spcPts val="1867"/>
              </a:lnSpc>
            </a:pPr>
            <a:r>
              <a:rPr lang="en-US" sz="1333" spc="3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Available on our website.</a:t>
            </a:r>
          </a:p>
          <a:p>
            <a:pPr algn="r" defTabSz="609638">
              <a:lnSpc>
                <a:spcPts val="1867"/>
              </a:lnSpc>
            </a:pPr>
            <a:r>
              <a:rPr lang="en-US" sz="1333" spc="3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www.greatlakesregioncogop.org</a:t>
            </a:r>
            <a:endParaRPr lang="en-US" sz="1333" spc="32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C267B085-9D45-86CD-A909-196E914577F0}"/>
              </a:ext>
            </a:extLst>
          </p:cNvPr>
          <p:cNvSpPr txBox="1"/>
          <p:nvPr/>
        </p:nvSpPr>
        <p:spPr>
          <a:xfrm>
            <a:off x="9630323" y="4300534"/>
            <a:ext cx="2207557" cy="285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609638">
              <a:lnSpc>
                <a:spcPts val="2164"/>
              </a:lnSpc>
            </a:pPr>
            <a:r>
              <a:rPr lang="en-US" sz="1931" b="1" spc="20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June 25-27, 2027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AE5A745-5703-F6C0-3E14-D4E4E251211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49727" y="1163054"/>
            <a:ext cx="4231529" cy="4231529"/>
          </a:xfrm>
          <a:prstGeom prst="rect">
            <a:avLst/>
          </a:prstGeom>
          <a:noFill/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2258B22-081F-CE4A-A66B-15590B3FFE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96329" y="5064244"/>
            <a:ext cx="1920818" cy="1173157"/>
          </a:xfrm>
          <a:prstGeom prst="rect">
            <a:avLst/>
          </a:prstGeom>
        </p:spPr>
      </p:pic>
      <p:sp>
        <p:nvSpPr>
          <p:cNvPr id="28" name="Donut 27">
            <a:extLst>
              <a:ext uri="{FF2B5EF4-FFF2-40B4-BE49-F238E27FC236}">
                <a16:creationId xmlns:a16="http://schemas.microsoft.com/office/drawing/2014/main" id="{494B2600-7CE8-F4FA-A2B8-3DD949340ACA}"/>
              </a:ext>
            </a:extLst>
          </p:cNvPr>
          <p:cNvSpPr/>
          <p:nvPr/>
        </p:nvSpPr>
        <p:spPr>
          <a:xfrm>
            <a:off x="363699" y="1337264"/>
            <a:ext cx="4386949" cy="3995881"/>
          </a:xfrm>
          <a:prstGeom prst="donut">
            <a:avLst>
              <a:gd name="adj" fmla="val 3762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8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Donut 28">
            <a:extLst>
              <a:ext uri="{FF2B5EF4-FFF2-40B4-BE49-F238E27FC236}">
                <a16:creationId xmlns:a16="http://schemas.microsoft.com/office/drawing/2014/main" id="{2F460CEC-B3C2-4ACB-898A-4103B0279FDC}"/>
              </a:ext>
            </a:extLst>
          </p:cNvPr>
          <p:cNvSpPr/>
          <p:nvPr/>
        </p:nvSpPr>
        <p:spPr>
          <a:xfrm>
            <a:off x="101694" y="1148732"/>
            <a:ext cx="4880793" cy="4378164"/>
          </a:xfrm>
          <a:prstGeom prst="donut">
            <a:avLst>
              <a:gd name="adj" fmla="val 4952"/>
            </a:avLst>
          </a:prstGeom>
          <a:solidFill>
            <a:srgbClr val="426B9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8"/>
            <a:endParaRPr lang="en-US" sz="1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976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EC5C8-D9F4-2F4A-1FB3-74BE49065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AC48B3B-A638-FC6F-48BF-328FAC6D5FA5}"/>
              </a:ext>
            </a:extLst>
          </p:cNvPr>
          <p:cNvSpPr/>
          <p:nvPr/>
        </p:nvSpPr>
        <p:spPr>
          <a:xfrm rot="2785693">
            <a:off x="7172052" y="3192730"/>
            <a:ext cx="5689396" cy="5703655"/>
          </a:xfrm>
          <a:custGeom>
            <a:avLst/>
            <a:gdLst/>
            <a:ahLst/>
            <a:cxnLst/>
            <a:rect l="l" t="t" r="r" b="b"/>
            <a:pathLst>
              <a:path w="8534093" h="8555482">
                <a:moveTo>
                  <a:pt x="0" y="0"/>
                </a:moveTo>
                <a:lnTo>
                  <a:pt x="8534093" y="0"/>
                </a:lnTo>
                <a:lnTo>
                  <a:pt x="8534093" y="8555482"/>
                </a:lnTo>
                <a:lnTo>
                  <a:pt x="0" y="855548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55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8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12CE394D-CFE2-BA80-9FEC-FB8272FA681B}"/>
              </a:ext>
            </a:extLst>
          </p:cNvPr>
          <p:cNvSpPr/>
          <p:nvPr/>
        </p:nvSpPr>
        <p:spPr>
          <a:xfrm>
            <a:off x="-148361" y="-1214904"/>
            <a:ext cx="12953998" cy="3794439"/>
          </a:xfrm>
          <a:custGeom>
            <a:avLst/>
            <a:gdLst/>
            <a:ahLst/>
            <a:cxnLst/>
            <a:rect l="l" t="t" r="r" b="b"/>
            <a:pathLst>
              <a:path w="19430999" h="5702114">
                <a:moveTo>
                  <a:pt x="0" y="0"/>
                </a:moveTo>
                <a:lnTo>
                  <a:pt x="19431000" y="0"/>
                </a:lnTo>
                <a:lnTo>
                  <a:pt x="19431000" y="5702114"/>
                </a:lnTo>
                <a:lnTo>
                  <a:pt x="0" y="57021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444" b="-1978"/>
            </a:stretch>
          </a:blipFill>
        </p:spPr>
        <p:txBody>
          <a:bodyPr/>
          <a:lstStyle/>
          <a:p>
            <a:pPr defTabSz="609638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913083E5-5F44-4ACD-6013-0E2CDC55E239}"/>
              </a:ext>
            </a:extLst>
          </p:cNvPr>
          <p:cNvGrpSpPr/>
          <p:nvPr/>
        </p:nvGrpSpPr>
        <p:grpSpPr>
          <a:xfrm>
            <a:off x="855408" y="5758756"/>
            <a:ext cx="413444" cy="413444"/>
            <a:chOff x="0" y="0"/>
            <a:chExt cx="812800" cy="8128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96ABDCBF-FEEA-7372-B25F-4BA5338B5AF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D3F83"/>
            </a:solidFill>
          </p:spPr>
          <p:txBody>
            <a:bodyPr/>
            <a:lstStyle/>
            <a:p>
              <a:pPr defTabSz="609638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2E059151-380F-45F9-2E2C-064F76662444}"/>
                </a:ext>
              </a:extLst>
            </p:cNvPr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8">
                <a:lnSpc>
                  <a:spcPts val="222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8FB2E0BF-E4A2-6578-FF57-762BE5A81E4E}"/>
              </a:ext>
            </a:extLst>
          </p:cNvPr>
          <p:cNvGrpSpPr/>
          <p:nvPr/>
        </p:nvGrpSpPr>
        <p:grpSpPr>
          <a:xfrm>
            <a:off x="-482415" y="5965479"/>
            <a:ext cx="1168215" cy="1168215"/>
            <a:chOff x="0" y="0"/>
            <a:chExt cx="812800" cy="8128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2D9EDDC-2D31-E4B2-A604-8FE2BA7E2EC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038"/>
            </a:solidFill>
          </p:spPr>
          <p:txBody>
            <a:bodyPr/>
            <a:lstStyle/>
            <a:p>
              <a:pPr defTabSz="609638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C390CCAA-023A-4FD5-DFB4-D9C4D915F897}"/>
                </a:ext>
              </a:extLst>
            </p:cNvPr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8">
                <a:lnSpc>
                  <a:spcPts val="222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8D9A5955-1C98-ECAC-7C0F-81F932643ACB}"/>
              </a:ext>
            </a:extLst>
          </p:cNvPr>
          <p:cNvGrpSpPr/>
          <p:nvPr/>
        </p:nvGrpSpPr>
        <p:grpSpPr>
          <a:xfrm>
            <a:off x="9168424" y="3885745"/>
            <a:ext cx="6999511" cy="562468"/>
            <a:chOff x="0" y="0"/>
            <a:chExt cx="2471078" cy="198571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F6773926-67B6-797F-10FF-6BE8B5667920}"/>
                </a:ext>
              </a:extLst>
            </p:cNvPr>
            <p:cNvSpPr/>
            <p:nvPr/>
          </p:nvSpPr>
          <p:spPr>
            <a:xfrm>
              <a:off x="0" y="0"/>
              <a:ext cx="2471078" cy="198571"/>
            </a:xfrm>
            <a:custGeom>
              <a:avLst/>
              <a:gdLst/>
              <a:ahLst/>
              <a:cxnLst/>
              <a:rect l="l" t="t" r="r" b="b"/>
              <a:pathLst>
                <a:path w="2471078" h="198571">
                  <a:moveTo>
                    <a:pt x="37606" y="0"/>
                  </a:moveTo>
                  <a:lnTo>
                    <a:pt x="2433472" y="0"/>
                  </a:lnTo>
                  <a:cubicBezTo>
                    <a:pt x="2443446" y="0"/>
                    <a:pt x="2453011" y="3962"/>
                    <a:pt x="2460064" y="11015"/>
                  </a:cubicBezTo>
                  <a:cubicBezTo>
                    <a:pt x="2467116" y="18067"/>
                    <a:pt x="2471078" y="27632"/>
                    <a:pt x="2471078" y="37606"/>
                  </a:cubicBezTo>
                  <a:lnTo>
                    <a:pt x="2471078" y="160965"/>
                  </a:lnTo>
                  <a:cubicBezTo>
                    <a:pt x="2471078" y="170939"/>
                    <a:pt x="2467116" y="180504"/>
                    <a:pt x="2460064" y="187557"/>
                  </a:cubicBezTo>
                  <a:cubicBezTo>
                    <a:pt x="2453011" y="194609"/>
                    <a:pt x="2443446" y="198571"/>
                    <a:pt x="2433472" y="198571"/>
                  </a:cubicBezTo>
                  <a:lnTo>
                    <a:pt x="37606" y="198571"/>
                  </a:lnTo>
                  <a:cubicBezTo>
                    <a:pt x="27632" y="198571"/>
                    <a:pt x="18067" y="194609"/>
                    <a:pt x="11015" y="187557"/>
                  </a:cubicBezTo>
                  <a:cubicBezTo>
                    <a:pt x="3962" y="180504"/>
                    <a:pt x="0" y="170939"/>
                    <a:pt x="0" y="160965"/>
                  </a:cubicBezTo>
                  <a:lnTo>
                    <a:pt x="0" y="37606"/>
                  </a:lnTo>
                  <a:cubicBezTo>
                    <a:pt x="0" y="27632"/>
                    <a:pt x="3962" y="18067"/>
                    <a:pt x="11015" y="11015"/>
                  </a:cubicBezTo>
                  <a:cubicBezTo>
                    <a:pt x="18067" y="3962"/>
                    <a:pt x="27632" y="0"/>
                    <a:pt x="37606" y="0"/>
                  </a:cubicBezTo>
                  <a:close/>
                </a:path>
              </a:pathLst>
            </a:custGeom>
            <a:solidFill>
              <a:srgbClr val="0D3F83"/>
            </a:solidFill>
          </p:spPr>
          <p:txBody>
            <a:bodyPr/>
            <a:lstStyle/>
            <a:p>
              <a:pPr defTabSz="609638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32D54FD2-855A-6908-C502-6A89D75832D7}"/>
                </a:ext>
              </a:extLst>
            </p:cNvPr>
            <p:cNvSpPr txBox="1"/>
            <p:nvPr/>
          </p:nvSpPr>
          <p:spPr>
            <a:xfrm>
              <a:off x="0" y="-66675"/>
              <a:ext cx="2471078" cy="26524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8">
                <a:lnSpc>
                  <a:spcPts val="222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3" name="Freeform 13">
            <a:extLst>
              <a:ext uri="{FF2B5EF4-FFF2-40B4-BE49-F238E27FC236}">
                <a16:creationId xmlns:a16="http://schemas.microsoft.com/office/drawing/2014/main" id="{9EAE58D1-5A74-6AB4-6824-4C6BD10ADC85}"/>
              </a:ext>
            </a:extLst>
          </p:cNvPr>
          <p:cNvSpPr/>
          <p:nvPr/>
        </p:nvSpPr>
        <p:spPr>
          <a:xfrm rot="-9419425" flipH="1" flipV="1">
            <a:off x="-1803093" y="-305347"/>
            <a:ext cx="6441509" cy="4646456"/>
          </a:xfrm>
          <a:custGeom>
            <a:avLst/>
            <a:gdLst/>
            <a:ahLst/>
            <a:cxnLst/>
            <a:rect l="l" t="t" r="r" b="b"/>
            <a:pathLst>
              <a:path w="9662263" h="6969684">
                <a:moveTo>
                  <a:pt x="9662263" y="6969685"/>
                </a:moveTo>
                <a:lnTo>
                  <a:pt x="0" y="6969685"/>
                </a:lnTo>
                <a:lnTo>
                  <a:pt x="0" y="0"/>
                </a:lnTo>
                <a:lnTo>
                  <a:pt x="9662263" y="0"/>
                </a:lnTo>
                <a:lnTo>
                  <a:pt x="9662263" y="6969685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105002"/>
            </a:stretch>
          </a:blipFill>
        </p:spPr>
        <p:txBody>
          <a:bodyPr/>
          <a:lstStyle/>
          <a:p>
            <a:pPr defTabSz="609638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56FE722A-E6DD-830C-7BC3-10A946870CD7}"/>
              </a:ext>
            </a:extLst>
          </p:cNvPr>
          <p:cNvSpPr txBox="1"/>
          <p:nvPr/>
        </p:nvSpPr>
        <p:spPr>
          <a:xfrm>
            <a:off x="6317147" y="421749"/>
            <a:ext cx="6014588" cy="1788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8">
              <a:lnSpc>
                <a:spcPts val="4654"/>
              </a:lnSpc>
            </a:pPr>
            <a:r>
              <a:rPr lang="en-US" sz="3877" b="1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Great Lakes Ministries</a:t>
            </a:r>
          </a:p>
          <a:p>
            <a:pPr algn="ctr" defTabSz="609638">
              <a:lnSpc>
                <a:spcPts val="4654"/>
              </a:lnSpc>
            </a:pPr>
            <a:r>
              <a:rPr lang="en-US" sz="3877" b="1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Regional Convention</a:t>
            </a:r>
          </a:p>
          <a:p>
            <a:pPr algn="ctr" defTabSz="609638">
              <a:lnSpc>
                <a:spcPts val="4654"/>
              </a:lnSpc>
            </a:pPr>
            <a:r>
              <a:rPr lang="en-US" sz="3877" b="1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2027</a:t>
            </a: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AFCFF9DF-2137-F964-2BFF-A347641770B3}"/>
              </a:ext>
            </a:extLst>
          </p:cNvPr>
          <p:cNvSpPr/>
          <p:nvPr/>
        </p:nvSpPr>
        <p:spPr>
          <a:xfrm>
            <a:off x="3950985" y="3454226"/>
            <a:ext cx="3979870" cy="3794439"/>
          </a:xfrm>
          <a:custGeom>
            <a:avLst/>
            <a:gdLst/>
            <a:ahLst/>
            <a:cxnLst/>
            <a:rect l="l" t="t" r="r" b="b"/>
            <a:pathLst>
              <a:path w="4529807" h="4398109">
                <a:moveTo>
                  <a:pt x="0" y="0"/>
                </a:moveTo>
                <a:lnTo>
                  <a:pt x="4529807" y="0"/>
                </a:lnTo>
                <a:lnTo>
                  <a:pt x="4529807" y="4398109"/>
                </a:lnTo>
                <a:lnTo>
                  <a:pt x="0" y="43981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3000"/>
            </a:blip>
            <a:stretch>
              <a:fillRect b="-2994"/>
            </a:stretch>
          </a:blipFill>
        </p:spPr>
        <p:txBody>
          <a:bodyPr/>
          <a:lstStyle/>
          <a:p>
            <a:pPr algn="ctr" defTabSz="609638"/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algn="ctr" defTabSz="609638"/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algn="ctr" defTabSz="609638"/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algn="ctr" defTabSz="609638"/>
            <a:r>
              <a:rPr lang="en-US" sz="3200" b="1" dirty="0">
                <a:solidFill>
                  <a:prstClr val="black"/>
                </a:solidFill>
                <a:latin typeface="Calibri"/>
              </a:rPr>
              <a:t>ADULTS</a:t>
            </a:r>
          </a:p>
          <a:p>
            <a:pPr algn="ctr" defTabSz="609638"/>
            <a:r>
              <a:rPr lang="en-US" sz="3200" dirty="0">
                <a:solidFill>
                  <a:prstClr val="black"/>
                </a:solidFill>
                <a:latin typeface="Calibri"/>
              </a:rPr>
              <a:t>$43 per person</a:t>
            </a:r>
          </a:p>
          <a:p>
            <a:pPr algn="ctr" defTabSz="609638"/>
            <a:r>
              <a:rPr lang="en-US" sz="3200" dirty="0">
                <a:solidFill>
                  <a:prstClr val="black"/>
                </a:solidFill>
                <a:latin typeface="Calibri"/>
              </a:rPr>
              <a:t>for 5 meals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8AEA445A-79B9-00C8-B8E3-061B8CFF6A0C}"/>
              </a:ext>
            </a:extLst>
          </p:cNvPr>
          <p:cNvSpPr txBox="1"/>
          <p:nvPr/>
        </p:nvSpPr>
        <p:spPr>
          <a:xfrm>
            <a:off x="5892017" y="3007687"/>
            <a:ext cx="6028805" cy="5744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defTabSz="609638"/>
            <a:r>
              <a:rPr lang="en-US" sz="2400" spc="4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Nourishing Connections</a:t>
            </a:r>
          </a:p>
          <a:p>
            <a:pPr algn="r" defTabSz="609638"/>
            <a:endParaRPr lang="en-US" sz="1333" spc="4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630E8DE4-A4CB-4B8A-D0DB-7BD5A196C5C0}"/>
              </a:ext>
            </a:extLst>
          </p:cNvPr>
          <p:cNvSpPr txBox="1"/>
          <p:nvPr/>
        </p:nvSpPr>
        <p:spPr>
          <a:xfrm>
            <a:off x="-542415" y="6058449"/>
            <a:ext cx="4834946" cy="477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609638">
              <a:lnSpc>
                <a:spcPts val="1867"/>
              </a:lnSpc>
            </a:pPr>
            <a:r>
              <a:rPr lang="en-US" sz="1333" spc="3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r" defTabSz="609638">
              <a:lnSpc>
                <a:spcPts val="1867"/>
              </a:lnSpc>
            </a:pPr>
            <a:r>
              <a:rPr lang="en-US" sz="1333" spc="3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katiemealplan@gmail.com</a:t>
            </a:r>
            <a:endParaRPr lang="en-US" sz="1333" spc="32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C267B085-9D45-86CD-A909-196E914577F0}"/>
              </a:ext>
            </a:extLst>
          </p:cNvPr>
          <p:cNvSpPr txBox="1"/>
          <p:nvPr/>
        </p:nvSpPr>
        <p:spPr>
          <a:xfrm>
            <a:off x="9490531" y="4008770"/>
            <a:ext cx="2207557" cy="285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609638">
              <a:lnSpc>
                <a:spcPts val="2164"/>
              </a:lnSpc>
            </a:pPr>
            <a:r>
              <a:rPr lang="en-US" sz="1931" b="1" spc="20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Meal Package #1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AE5A745-5703-F6C0-3E14-D4E4E251211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145023" y="1380665"/>
            <a:ext cx="2097876" cy="2097876"/>
          </a:xfrm>
          <a:prstGeom prst="rect">
            <a:avLst/>
          </a:prstGeom>
          <a:noFill/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2258B22-081F-CE4A-A66B-15590B3FFE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2293" y="-29898"/>
            <a:ext cx="1570734" cy="959340"/>
          </a:xfrm>
          <a:prstGeom prst="rect">
            <a:avLst/>
          </a:prstGeom>
        </p:spPr>
      </p:pic>
      <p:sp>
        <p:nvSpPr>
          <p:cNvPr id="28" name="Donut 27">
            <a:extLst>
              <a:ext uri="{FF2B5EF4-FFF2-40B4-BE49-F238E27FC236}">
                <a16:creationId xmlns:a16="http://schemas.microsoft.com/office/drawing/2014/main" id="{494B2600-7CE8-F4FA-A2B8-3DD949340ACA}"/>
              </a:ext>
            </a:extLst>
          </p:cNvPr>
          <p:cNvSpPr/>
          <p:nvPr/>
        </p:nvSpPr>
        <p:spPr>
          <a:xfrm>
            <a:off x="363699" y="1337264"/>
            <a:ext cx="4386949" cy="3995881"/>
          </a:xfrm>
          <a:prstGeom prst="donut">
            <a:avLst>
              <a:gd name="adj" fmla="val 3762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8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Donut 28">
            <a:extLst>
              <a:ext uri="{FF2B5EF4-FFF2-40B4-BE49-F238E27FC236}">
                <a16:creationId xmlns:a16="http://schemas.microsoft.com/office/drawing/2014/main" id="{2F460CEC-B3C2-4ACB-898A-4103B0279FDC}"/>
              </a:ext>
            </a:extLst>
          </p:cNvPr>
          <p:cNvSpPr/>
          <p:nvPr/>
        </p:nvSpPr>
        <p:spPr>
          <a:xfrm>
            <a:off x="101694" y="1148732"/>
            <a:ext cx="4880793" cy="4378164"/>
          </a:xfrm>
          <a:prstGeom prst="donut">
            <a:avLst>
              <a:gd name="adj" fmla="val 4952"/>
            </a:avLst>
          </a:prstGeom>
          <a:solidFill>
            <a:srgbClr val="426B9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8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E62761-DFD0-8643-CCE0-80E49E7C0CDB}"/>
              </a:ext>
            </a:extLst>
          </p:cNvPr>
          <p:cNvSpPr txBox="1"/>
          <p:nvPr/>
        </p:nvSpPr>
        <p:spPr>
          <a:xfrm>
            <a:off x="685801" y="1834572"/>
            <a:ext cx="375968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Meal Package #1</a:t>
            </a:r>
          </a:p>
          <a:p>
            <a:pPr algn="ctr"/>
            <a:r>
              <a:rPr lang="en-US" sz="2800" b="1" dirty="0"/>
              <a:t>5 Meals:</a:t>
            </a:r>
          </a:p>
          <a:p>
            <a:pPr algn="ctr"/>
            <a:r>
              <a:rPr lang="en-US" sz="2400" dirty="0"/>
              <a:t>Dinner Friday Evening</a:t>
            </a:r>
          </a:p>
          <a:p>
            <a:pPr algn="ctr"/>
            <a:r>
              <a:rPr lang="en-US" sz="2400" dirty="0"/>
              <a:t>Breakfast Saturday Morning</a:t>
            </a:r>
          </a:p>
          <a:p>
            <a:pPr algn="ctr"/>
            <a:r>
              <a:rPr lang="en-US" sz="2400" dirty="0"/>
              <a:t>Lunch Saturday Afternoon</a:t>
            </a:r>
          </a:p>
          <a:p>
            <a:pPr algn="ctr"/>
            <a:r>
              <a:rPr lang="en-US" sz="2400" dirty="0"/>
              <a:t>Dinner Saturday Evening</a:t>
            </a:r>
          </a:p>
          <a:p>
            <a:pPr algn="ctr"/>
            <a:r>
              <a:rPr lang="en-US" sz="2400" dirty="0"/>
              <a:t>Breakfast Sunday Morning</a:t>
            </a:r>
          </a:p>
        </p:txBody>
      </p:sp>
      <p:sp>
        <p:nvSpPr>
          <p:cNvPr id="15" name="Freeform 16">
            <a:extLst>
              <a:ext uri="{FF2B5EF4-FFF2-40B4-BE49-F238E27FC236}">
                <a16:creationId xmlns:a16="http://schemas.microsoft.com/office/drawing/2014/main" id="{CE107A64-61C0-E606-27D9-880E0A79753B}"/>
              </a:ext>
            </a:extLst>
          </p:cNvPr>
          <p:cNvSpPr/>
          <p:nvPr/>
        </p:nvSpPr>
        <p:spPr>
          <a:xfrm>
            <a:off x="6626540" y="4238823"/>
            <a:ext cx="4488620" cy="2894871"/>
          </a:xfrm>
          <a:custGeom>
            <a:avLst/>
            <a:gdLst/>
            <a:ahLst/>
            <a:cxnLst/>
            <a:rect l="l" t="t" r="r" b="b"/>
            <a:pathLst>
              <a:path w="4529807" h="4398109">
                <a:moveTo>
                  <a:pt x="0" y="0"/>
                </a:moveTo>
                <a:lnTo>
                  <a:pt x="4529807" y="0"/>
                </a:lnTo>
                <a:lnTo>
                  <a:pt x="4529807" y="4398109"/>
                </a:lnTo>
                <a:lnTo>
                  <a:pt x="0" y="43981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3000"/>
            </a:blip>
            <a:stretch>
              <a:fillRect b="-2994"/>
            </a:stretch>
          </a:blipFill>
        </p:spPr>
        <p:txBody>
          <a:bodyPr/>
          <a:lstStyle/>
          <a:p>
            <a:pPr algn="ctr" defTabSz="609638"/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algn="ctr" defTabSz="609638"/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algn="ctr" defTabSz="609638"/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CHILDREN</a:t>
            </a:r>
          </a:p>
          <a:p>
            <a:pPr algn="ctr" defTabSz="609638"/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$35 per person</a:t>
            </a:r>
          </a:p>
          <a:p>
            <a:pPr algn="ctr" defTabSz="609638"/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</a:rPr>
              <a:t>for 5 meals</a:t>
            </a:r>
          </a:p>
        </p:txBody>
      </p:sp>
    </p:spTree>
    <p:extLst>
      <p:ext uri="{BB962C8B-B14F-4D97-AF65-F5344CB8AC3E}">
        <p14:creationId xmlns:p14="http://schemas.microsoft.com/office/powerpoint/2010/main" val="323790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EC5C8-D9F4-2F4A-1FB3-74BE49065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AC48B3B-A638-FC6F-48BF-328FAC6D5FA5}"/>
              </a:ext>
            </a:extLst>
          </p:cNvPr>
          <p:cNvSpPr/>
          <p:nvPr/>
        </p:nvSpPr>
        <p:spPr>
          <a:xfrm rot="2785693">
            <a:off x="7172052" y="3192730"/>
            <a:ext cx="5689396" cy="5703655"/>
          </a:xfrm>
          <a:custGeom>
            <a:avLst/>
            <a:gdLst/>
            <a:ahLst/>
            <a:cxnLst/>
            <a:rect l="l" t="t" r="r" b="b"/>
            <a:pathLst>
              <a:path w="8534093" h="8555482">
                <a:moveTo>
                  <a:pt x="0" y="0"/>
                </a:moveTo>
                <a:lnTo>
                  <a:pt x="8534093" y="0"/>
                </a:lnTo>
                <a:lnTo>
                  <a:pt x="8534093" y="8555482"/>
                </a:lnTo>
                <a:lnTo>
                  <a:pt x="0" y="855548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alphaModFix amt="55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8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12CE394D-CFE2-BA80-9FEC-FB8272FA681B}"/>
              </a:ext>
            </a:extLst>
          </p:cNvPr>
          <p:cNvSpPr/>
          <p:nvPr/>
        </p:nvSpPr>
        <p:spPr>
          <a:xfrm flipH="1">
            <a:off x="0" y="-949951"/>
            <a:ext cx="12331733" cy="3794439"/>
          </a:xfrm>
          <a:custGeom>
            <a:avLst/>
            <a:gdLst/>
            <a:ahLst/>
            <a:cxnLst/>
            <a:rect l="l" t="t" r="r" b="b"/>
            <a:pathLst>
              <a:path w="19430999" h="5702114">
                <a:moveTo>
                  <a:pt x="0" y="0"/>
                </a:moveTo>
                <a:lnTo>
                  <a:pt x="19431000" y="0"/>
                </a:lnTo>
                <a:lnTo>
                  <a:pt x="19431000" y="5702114"/>
                </a:lnTo>
                <a:lnTo>
                  <a:pt x="0" y="57021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444" b="-1978"/>
            </a:stretch>
          </a:blipFill>
        </p:spPr>
        <p:txBody>
          <a:bodyPr/>
          <a:lstStyle/>
          <a:p>
            <a:pPr defTabSz="609638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913083E5-5F44-4ACD-6013-0E2CDC55E239}"/>
              </a:ext>
            </a:extLst>
          </p:cNvPr>
          <p:cNvGrpSpPr/>
          <p:nvPr/>
        </p:nvGrpSpPr>
        <p:grpSpPr>
          <a:xfrm>
            <a:off x="855408" y="5758756"/>
            <a:ext cx="413444" cy="413444"/>
            <a:chOff x="0" y="0"/>
            <a:chExt cx="812800" cy="812800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96ABDCBF-FEEA-7372-B25F-4BA5338B5AF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D3F83"/>
            </a:solidFill>
          </p:spPr>
          <p:txBody>
            <a:bodyPr/>
            <a:lstStyle/>
            <a:p>
              <a:pPr defTabSz="609638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2E059151-380F-45F9-2E2C-064F76662444}"/>
                </a:ext>
              </a:extLst>
            </p:cNvPr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8">
                <a:lnSpc>
                  <a:spcPts val="222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8FB2E0BF-E4A2-6578-FF57-762BE5A81E4E}"/>
              </a:ext>
            </a:extLst>
          </p:cNvPr>
          <p:cNvGrpSpPr/>
          <p:nvPr/>
        </p:nvGrpSpPr>
        <p:grpSpPr>
          <a:xfrm>
            <a:off x="-482415" y="5965479"/>
            <a:ext cx="1168215" cy="1168215"/>
            <a:chOff x="0" y="0"/>
            <a:chExt cx="812800" cy="8128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2D9EDDC-2D31-E4B2-A604-8FE2BA7E2EC3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038"/>
            </a:solidFill>
          </p:spPr>
          <p:txBody>
            <a:bodyPr/>
            <a:lstStyle/>
            <a:p>
              <a:pPr defTabSz="609638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C390CCAA-023A-4FD5-DFB4-D9C4D915F897}"/>
                </a:ext>
              </a:extLst>
            </p:cNvPr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8">
                <a:lnSpc>
                  <a:spcPts val="222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8D9A5955-1C98-ECAC-7C0F-81F932643ACB}"/>
              </a:ext>
            </a:extLst>
          </p:cNvPr>
          <p:cNvGrpSpPr/>
          <p:nvPr/>
        </p:nvGrpSpPr>
        <p:grpSpPr>
          <a:xfrm>
            <a:off x="-4004601" y="3862092"/>
            <a:ext cx="6999511" cy="562467"/>
            <a:chOff x="0" y="0"/>
            <a:chExt cx="2471078" cy="198571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F6773926-67B6-797F-10FF-6BE8B5667920}"/>
                </a:ext>
              </a:extLst>
            </p:cNvPr>
            <p:cNvSpPr/>
            <p:nvPr/>
          </p:nvSpPr>
          <p:spPr>
            <a:xfrm>
              <a:off x="0" y="0"/>
              <a:ext cx="2471078" cy="198571"/>
            </a:xfrm>
            <a:custGeom>
              <a:avLst/>
              <a:gdLst/>
              <a:ahLst/>
              <a:cxnLst/>
              <a:rect l="l" t="t" r="r" b="b"/>
              <a:pathLst>
                <a:path w="2471078" h="198571">
                  <a:moveTo>
                    <a:pt x="37606" y="0"/>
                  </a:moveTo>
                  <a:lnTo>
                    <a:pt x="2433472" y="0"/>
                  </a:lnTo>
                  <a:cubicBezTo>
                    <a:pt x="2443446" y="0"/>
                    <a:pt x="2453011" y="3962"/>
                    <a:pt x="2460064" y="11015"/>
                  </a:cubicBezTo>
                  <a:cubicBezTo>
                    <a:pt x="2467116" y="18067"/>
                    <a:pt x="2471078" y="27632"/>
                    <a:pt x="2471078" y="37606"/>
                  </a:cubicBezTo>
                  <a:lnTo>
                    <a:pt x="2471078" y="160965"/>
                  </a:lnTo>
                  <a:cubicBezTo>
                    <a:pt x="2471078" y="170939"/>
                    <a:pt x="2467116" y="180504"/>
                    <a:pt x="2460064" y="187557"/>
                  </a:cubicBezTo>
                  <a:cubicBezTo>
                    <a:pt x="2453011" y="194609"/>
                    <a:pt x="2443446" y="198571"/>
                    <a:pt x="2433472" y="198571"/>
                  </a:cubicBezTo>
                  <a:lnTo>
                    <a:pt x="37606" y="198571"/>
                  </a:lnTo>
                  <a:cubicBezTo>
                    <a:pt x="27632" y="198571"/>
                    <a:pt x="18067" y="194609"/>
                    <a:pt x="11015" y="187557"/>
                  </a:cubicBezTo>
                  <a:cubicBezTo>
                    <a:pt x="3962" y="180504"/>
                    <a:pt x="0" y="170939"/>
                    <a:pt x="0" y="160965"/>
                  </a:cubicBezTo>
                  <a:lnTo>
                    <a:pt x="0" y="37606"/>
                  </a:lnTo>
                  <a:cubicBezTo>
                    <a:pt x="0" y="27632"/>
                    <a:pt x="3962" y="18067"/>
                    <a:pt x="11015" y="11015"/>
                  </a:cubicBezTo>
                  <a:cubicBezTo>
                    <a:pt x="18067" y="3962"/>
                    <a:pt x="27632" y="0"/>
                    <a:pt x="37606" y="0"/>
                  </a:cubicBezTo>
                  <a:close/>
                </a:path>
              </a:pathLst>
            </a:custGeom>
            <a:solidFill>
              <a:srgbClr val="0D3F83"/>
            </a:solidFill>
          </p:spPr>
          <p:txBody>
            <a:bodyPr/>
            <a:lstStyle/>
            <a:p>
              <a:pPr defTabSz="609638"/>
              <a:endParaRPr lang="en-US" sz="12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32D54FD2-855A-6908-C502-6A89D75832D7}"/>
                </a:ext>
              </a:extLst>
            </p:cNvPr>
            <p:cNvSpPr txBox="1"/>
            <p:nvPr/>
          </p:nvSpPr>
          <p:spPr>
            <a:xfrm>
              <a:off x="0" y="-66675"/>
              <a:ext cx="2471078" cy="26524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8">
                <a:lnSpc>
                  <a:spcPts val="222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3" name="Freeform 13">
            <a:extLst>
              <a:ext uri="{FF2B5EF4-FFF2-40B4-BE49-F238E27FC236}">
                <a16:creationId xmlns:a16="http://schemas.microsoft.com/office/drawing/2014/main" id="{9EAE58D1-5A74-6AB4-6824-4C6BD10ADC85}"/>
              </a:ext>
            </a:extLst>
          </p:cNvPr>
          <p:cNvSpPr/>
          <p:nvPr/>
        </p:nvSpPr>
        <p:spPr>
          <a:xfrm rot="9003093" flipV="1">
            <a:off x="7416321" y="20477"/>
            <a:ext cx="5337829" cy="3994809"/>
          </a:xfrm>
          <a:custGeom>
            <a:avLst/>
            <a:gdLst/>
            <a:ahLst/>
            <a:cxnLst/>
            <a:rect l="l" t="t" r="r" b="b"/>
            <a:pathLst>
              <a:path w="9662263" h="6969684">
                <a:moveTo>
                  <a:pt x="9662263" y="6969685"/>
                </a:moveTo>
                <a:lnTo>
                  <a:pt x="0" y="6969685"/>
                </a:lnTo>
                <a:lnTo>
                  <a:pt x="0" y="0"/>
                </a:lnTo>
                <a:lnTo>
                  <a:pt x="9662263" y="0"/>
                </a:lnTo>
                <a:lnTo>
                  <a:pt x="9662263" y="6969685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105002"/>
            </a:stretch>
          </a:blipFill>
        </p:spPr>
        <p:txBody>
          <a:bodyPr/>
          <a:lstStyle/>
          <a:p>
            <a:pPr defTabSz="609638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7">
            <a:extLst>
              <a:ext uri="{FF2B5EF4-FFF2-40B4-BE49-F238E27FC236}">
                <a16:creationId xmlns:a16="http://schemas.microsoft.com/office/drawing/2014/main" id="{56FE722A-E6DD-830C-7BC3-10A946870CD7}"/>
              </a:ext>
            </a:extLst>
          </p:cNvPr>
          <p:cNvSpPr txBox="1"/>
          <p:nvPr/>
        </p:nvSpPr>
        <p:spPr>
          <a:xfrm>
            <a:off x="-210874" y="337813"/>
            <a:ext cx="6014589" cy="1788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8">
              <a:lnSpc>
                <a:spcPts val="4654"/>
              </a:lnSpc>
            </a:pPr>
            <a:r>
              <a:rPr lang="en-US" sz="3877" b="1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Great Lakes Ministries</a:t>
            </a:r>
          </a:p>
          <a:p>
            <a:pPr algn="ctr" defTabSz="609638">
              <a:lnSpc>
                <a:spcPts val="4654"/>
              </a:lnSpc>
            </a:pPr>
            <a:r>
              <a:rPr lang="en-US" sz="3877" b="1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Regional Convention</a:t>
            </a:r>
          </a:p>
          <a:p>
            <a:pPr algn="ctr" defTabSz="609638">
              <a:lnSpc>
                <a:spcPts val="4654"/>
              </a:lnSpc>
            </a:pPr>
            <a:r>
              <a:rPr lang="en-US" sz="3877" b="1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2027</a:t>
            </a:r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AFCFF9DF-2137-F964-2BFF-A347641770B3}"/>
              </a:ext>
            </a:extLst>
          </p:cNvPr>
          <p:cNvSpPr/>
          <p:nvPr/>
        </p:nvSpPr>
        <p:spPr>
          <a:xfrm>
            <a:off x="4672607" y="3989995"/>
            <a:ext cx="3979870" cy="3199988"/>
          </a:xfrm>
          <a:custGeom>
            <a:avLst/>
            <a:gdLst/>
            <a:ahLst/>
            <a:cxnLst/>
            <a:rect l="l" t="t" r="r" b="b"/>
            <a:pathLst>
              <a:path w="4529807" h="4398109">
                <a:moveTo>
                  <a:pt x="0" y="0"/>
                </a:moveTo>
                <a:lnTo>
                  <a:pt x="4529807" y="0"/>
                </a:lnTo>
                <a:lnTo>
                  <a:pt x="4529807" y="4398109"/>
                </a:lnTo>
                <a:lnTo>
                  <a:pt x="0" y="43981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3000"/>
            </a:blip>
            <a:stretch>
              <a:fillRect b="-2994"/>
            </a:stretch>
          </a:blipFill>
        </p:spPr>
        <p:txBody>
          <a:bodyPr/>
          <a:lstStyle/>
          <a:p>
            <a:pPr algn="ctr" defTabSz="609638"/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algn="ctr" defTabSz="609638"/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algn="ctr" defTabSz="609638"/>
            <a:r>
              <a:rPr lang="en-US" sz="3200" b="1" dirty="0">
                <a:solidFill>
                  <a:prstClr val="black"/>
                </a:solidFill>
                <a:latin typeface="Calibri"/>
              </a:rPr>
              <a:t>CHILDREN</a:t>
            </a:r>
          </a:p>
          <a:p>
            <a:pPr algn="ctr" defTabSz="609638"/>
            <a:r>
              <a:rPr lang="en-US" sz="3200" dirty="0">
                <a:solidFill>
                  <a:prstClr val="black"/>
                </a:solidFill>
                <a:latin typeface="Calibri"/>
              </a:rPr>
              <a:t>$22 per person</a:t>
            </a:r>
          </a:p>
          <a:p>
            <a:pPr algn="ctr" defTabSz="609638"/>
            <a:r>
              <a:rPr lang="en-US" sz="3200" dirty="0">
                <a:solidFill>
                  <a:prstClr val="black"/>
                </a:solidFill>
                <a:latin typeface="Calibri"/>
              </a:rPr>
              <a:t>for 3 meals</a:t>
            </a:r>
          </a:p>
        </p:txBody>
      </p:sp>
      <p:sp>
        <p:nvSpPr>
          <p:cNvPr id="18" name="TextBox 18">
            <a:extLst>
              <a:ext uri="{FF2B5EF4-FFF2-40B4-BE49-F238E27FC236}">
                <a16:creationId xmlns:a16="http://schemas.microsoft.com/office/drawing/2014/main" id="{8AEA445A-79B9-00C8-B8E3-061B8CFF6A0C}"/>
              </a:ext>
            </a:extLst>
          </p:cNvPr>
          <p:cNvSpPr txBox="1"/>
          <p:nvPr/>
        </p:nvSpPr>
        <p:spPr>
          <a:xfrm>
            <a:off x="-933295" y="3222384"/>
            <a:ext cx="6028805" cy="5744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defTabSz="609638"/>
            <a:r>
              <a:rPr lang="en-US" sz="2400" spc="4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Nourishing Connections</a:t>
            </a:r>
          </a:p>
          <a:p>
            <a:pPr algn="r" defTabSz="609638"/>
            <a:endParaRPr lang="en-US" sz="1333" spc="4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" name="TextBox 21">
            <a:extLst>
              <a:ext uri="{FF2B5EF4-FFF2-40B4-BE49-F238E27FC236}">
                <a16:creationId xmlns:a16="http://schemas.microsoft.com/office/drawing/2014/main" id="{630E8DE4-A4CB-4B8A-D0DB-7BD5A196C5C0}"/>
              </a:ext>
            </a:extLst>
          </p:cNvPr>
          <p:cNvSpPr txBox="1"/>
          <p:nvPr/>
        </p:nvSpPr>
        <p:spPr>
          <a:xfrm>
            <a:off x="6940669" y="5758759"/>
            <a:ext cx="4834946" cy="477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609638">
              <a:lnSpc>
                <a:spcPts val="1867"/>
              </a:lnSpc>
            </a:pPr>
            <a:r>
              <a:rPr lang="en-US" sz="1333" spc="3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r" defTabSz="609638">
              <a:lnSpc>
                <a:spcPts val="1867"/>
              </a:lnSpc>
            </a:pPr>
            <a:r>
              <a:rPr lang="en-US" sz="1333" spc="3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www.greatlakesregioncogop.org</a:t>
            </a:r>
            <a:endParaRPr lang="en-US" sz="1333" spc="32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C267B085-9D45-86CD-A909-196E914577F0}"/>
              </a:ext>
            </a:extLst>
          </p:cNvPr>
          <p:cNvSpPr txBox="1"/>
          <p:nvPr/>
        </p:nvSpPr>
        <p:spPr>
          <a:xfrm>
            <a:off x="-88229" y="4001997"/>
            <a:ext cx="2701470" cy="2858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defTabSz="609638">
              <a:lnSpc>
                <a:spcPts val="2164"/>
              </a:lnSpc>
            </a:pPr>
            <a:r>
              <a:rPr lang="en-US" sz="1931" b="1" spc="20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Meal Package #2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AE5A745-5703-F6C0-3E14-D4E4E251211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079151" y="1795550"/>
            <a:ext cx="2097876" cy="2097876"/>
          </a:xfrm>
          <a:prstGeom prst="rect">
            <a:avLst/>
          </a:prstGeom>
          <a:noFill/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2258B22-081F-CE4A-A66B-15590B3FFE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58350" y="54297"/>
            <a:ext cx="1570734" cy="959340"/>
          </a:xfrm>
          <a:prstGeom prst="rect">
            <a:avLst/>
          </a:prstGeom>
        </p:spPr>
      </p:pic>
      <p:sp>
        <p:nvSpPr>
          <p:cNvPr id="28" name="Donut 27">
            <a:extLst>
              <a:ext uri="{FF2B5EF4-FFF2-40B4-BE49-F238E27FC236}">
                <a16:creationId xmlns:a16="http://schemas.microsoft.com/office/drawing/2014/main" id="{494B2600-7CE8-F4FA-A2B8-3DD949340ACA}"/>
              </a:ext>
            </a:extLst>
          </p:cNvPr>
          <p:cNvSpPr/>
          <p:nvPr/>
        </p:nvSpPr>
        <p:spPr>
          <a:xfrm>
            <a:off x="7391201" y="1445294"/>
            <a:ext cx="4386949" cy="3995881"/>
          </a:xfrm>
          <a:prstGeom prst="donut">
            <a:avLst>
              <a:gd name="adj" fmla="val 3762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8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Donut 28">
            <a:extLst>
              <a:ext uri="{FF2B5EF4-FFF2-40B4-BE49-F238E27FC236}">
                <a16:creationId xmlns:a16="http://schemas.microsoft.com/office/drawing/2014/main" id="{2F460CEC-B3C2-4ACB-898A-4103B0279FDC}"/>
              </a:ext>
            </a:extLst>
          </p:cNvPr>
          <p:cNvSpPr/>
          <p:nvPr/>
        </p:nvSpPr>
        <p:spPr>
          <a:xfrm>
            <a:off x="7129196" y="1256764"/>
            <a:ext cx="4880793" cy="4378164"/>
          </a:xfrm>
          <a:prstGeom prst="donut">
            <a:avLst>
              <a:gd name="adj" fmla="val 4952"/>
            </a:avLst>
          </a:prstGeom>
          <a:solidFill>
            <a:srgbClr val="426B9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8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E62761-DFD0-8643-CCE0-80E49E7C0CDB}"/>
              </a:ext>
            </a:extLst>
          </p:cNvPr>
          <p:cNvSpPr txBox="1"/>
          <p:nvPr/>
        </p:nvSpPr>
        <p:spPr>
          <a:xfrm>
            <a:off x="7713303" y="2318602"/>
            <a:ext cx="37596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Meal Package #2</a:t>
            </a:r>
          </a:p>
          <a:p>
            <a:pPr algn="ctr"/>
            <a:r>
              <a:rPr lang="en-US" sz="2800" b="1" dirty="0"/>
              <a:t>3 Meals:</a:t>
            </a:r>
          </a:p>
          <a:p>
            <a:pPr algn="ctr"/>
            <a:r>
              <a:rPr lang="en-US" sz="2400" dirty="0"/>
              <a:t>Breakfast Saturday Morning</a:t>
            </a:r>
          </a:p>
          <a:p>
            <a:pPr algn="ctr"/>
            <a:r>
              <a:rPr lang="en-US" sz="2400" dirty="0"/>
              <a:t>Lunch Saturday Afternoon</a:t>
            </a:r>
          </a:p>
          <a:p>
            <a:pPr algn="ctr"/>
            <a:r>
              <a:rPr lang="en-US" sz="2400" dirty="0"/>
              <a:t>Dinner Saturday Evening</a:t>
            </a:r>
          </a:p>
        </p:txBody>
      </p:sp>
      <p:sp>
        <p:nvSpPr>
          <p:cNvPr id="15" name="Freeform 16">
            <a:extLst>
              <a:ext uri="{FF2B5EF4-FFF2-40B4-BE49-F238E27FC236}">
                <a16:creationId xmlns:a16="http://schemas.microsoft.com/office/drawing/2014/main" id="{DE0B5233-8148-C49D-5F28-FC74CDC42F7D}"/>
              </a:ext>
            </a:extLst>
          </p:cNvPr>
          <p:cNvSpPr/>
          <p:nvPr/>
        </p:nvSpPr>
        <p:spPr>
          <a:xfrm>
            <a:off x="1878951" y="3674792"/>
            <a:ext cx="3979870" cy="3199988"/>
          </a:xfrm>
          <a:custGeom>
            <a:avLst/>
            <a:gdLst/>
            <a:ahLst/>
            <a:cxnLst/>
            <a:rect l="l" t="t" r="r" b="b"/>
            <a:pathLst>
              <a:path w="4529807" h="4398109">
                <a:moveTo>
                  <a:pt x="0" y="0"/>
                </a:moveTo>
                <a:lnTo>
                  <a:pt x="4529807" y="0"/>
                </a:lnTo>
                <a:lnTo>
                  <a:pt x="4529807" y="4398109"/>
                </a:lnTo>
                <a:lnTo>
                  <a:pt x="0" y="43981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3000"/>
            </a:blip>
            <a:stretch>
              <a:fillRect b="-2994"/>
            </a:stretch>
          </a:blipFill>
        </p:spPr>
        <p:txBody>
          <a:bodyPr/>
          <a:lstStyle/>
          <a:p>
            <a:pPr algn="ctr" defTabSz="609638"/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algn="ctr" defTabSz="609638"/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algn="ctr" defTabSz="609638"/>
            <a:r>
              <a:rPr lang="en-US" sz="3200" b="1" dirty="0">
                <a:solidFill>
                  <a:prstClr val="black"/>
                </a:solidFill>
                <a:latin typeface="Calibri"/>
              </a:rPr>
              <a:t>ADULTS</a:t>
            </a:r>
          </a:p>
          <a:p>
            <a:pPr algn="ctr" defTabSz="609638"/>
            <a:r>
              <a:rPr lang="en-US" sz="3200" dirty="0">
                <a:solidFill>
                  <a:prstClr val="black"/>
                </a:solidFill>
                <a:latin typeface="Calibri"/>
              </a:rPr>
              <a:t>$27 per person</a:t>
            </a:r>
          </a:p>
          <a:p>
            <a:pPr algn="ctr" defTabSz="609638"/>
            <a:r>
              <a:rPr lang="en-US" sz="3200" dirty="0">
                <a:solidFill>
                  <a:prstClr val="black"/>
                </a:solidFill>
                <a:latin typeface="Calibri"/>
              </a:rPr>
              <a:t>for 3 meals</a:t>
            </a:r>
          </a:p>
        </p:txBody>
      </p:sp>
    </p:spTree>
    <p:extLst>
      <p:ext uri="{BB962C8B-B14F-4D97-AF65-F5344CB8AC3E}">
        <p14:creationId xmlns:p14="http://schemas.microsoft.com/office/powerpoint/2010/main" val="294352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785693" flipH="1">
            <a:off x="-1768100" y="-1867566"/>
            <a:ext cx="5689395" cy="5703655"/>
          </a:xfrm>
          <a:custGeom>
            <a:avLst/>
            <a:gdLst/>
            <a:ahLst/>
            <a:cxnLst/>
            <a:rect l="l" t="t" r="r" b="b"/>
            <a:pathLst>
              <a:path w="8534093" h="8555482">
                <a:moveTo>
                  <a:pt x="8534093" y="0"/>
                </a:moveTo>
                <a:lnTo>
                  <a:pt x="0" y="0"/>
                </a:lnTo>
                <a:lnTo>
                  <a:pt x="0" y="8555481"/>
                </a:lnTo>
                <a:lnTo>
                  <a:pt x="8534093" y="8555481"/>
                </a:lnTo>
                <a:lnTo>
                  <a:pt x="8534093" y="0"/>
                </a:lnTo>
                <a:close/>
              </a:path>
            </a:pathLst>
          </a:custGeom>
          <a:blipFill>
            <a:blip>
              <a:alphaModFix amt="55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914411">
              <a:defRPr/>
            </a:pPr>
            <a:endParaRPr lang="en-US" sz="1200">
              <a:solidFill>
                <a:prstClr val="black"/>
              </a:solidFill>
              <a:latin typeface="Aptos" panose="02110004020202020204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1954821" y="2309840"/>
            <a:ext cx="6601185" cy="530459"/>
            <a:chOff x="0" y="0"/>
            <a:chExt cx="2471078" cy="1985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71078" cy="198571"/>
            </a:xfrm>
            <a:custGeom>
              <a:avLst/>
              <a:gdLst/>
              <a:ahLst/>
              <a:cxnLst/>
              <a:rect l="l" t="t" r="r" b="b"/>
              <a:pathLst>
                <a:path w="2471078" h="198571">
                  <a:moveTo>
                    <a:pt x="39875" y="0"/>
                  </a:moveTo>
                  <a:lnTo>
                    <a:pt x="2431203" y="0"/>
                  </a:lnTo>
                  <a:cubicBezTo>
                    <a:pt x="2441779" y="0"/>
                    <a:pt x="2451921" y="4201"/>
                    <a:pt x="2459399" y="11679"/>
                  </a:cubicBezTo>
                  <a:cubicBezTo>
                    <a:pt x="2466877" y="19157"/>
                    <a:pt x="2471078" y="29300"/>
                    <a:pt x="2471078" y="39875"/>
                  </a:cubicBezTo>
                  <a:lnTo>
                    <a:pt x="2471078" y="158696"/>
                  </a:lnTo>
                  <a:cubicBezTo>
                    <a:pt x="2471078" y="169271"/>
                    <a:pt x="2466877" y="179414"/>
                    <a:pt x="2459399" y="186892"/>
                  </a:cubicBezTo>
                  <a:cubicBezTo>
                    <a:pt x="2451921" y="194370"/>
                    <a:pt x="2441779" y="198571"/>
                    <a:pt x="2431203" y="198571"/>
                  </a:cubicBezTo>
                  <a:lnTo>
                    <a:pt x="39875" y="198571"/>
                  </a:lnTo>
                  <a:cubicBezTo>
                    <a:pt x="29300" y="198571"/>
                    <a:pt x="19157" y="194370"/>
                    <a:pt x="11679" y="186892"/>
                  </a:cubicBezTo>
                  <a:cubicBezTo>
                    <a:pt x="4201" y="179414"/>
                    <a:pt x="0" y="169271"/>
                    <a:pt x="0" y="158696"/>
                  </a:cubicBezTo>
                  <a:lnTo>
                    <a:pt x="0" y="39875"/>
                  </a:lnTo>
                  <a:cubicBezTo>
                    <a:pt x="0" y="29300"/>
                    <a:pt x="4201" y="19157"/>
                    <a:pt x="11679" y="11679"/>
                  </a:cubicBezTo>
                  <a:cubicBezTo>
                    <a:pt x="19157" y="4201"/>
                    <a:pt x="29300" y="0"/>
                    <a:pt x="39875" y="0"/>
                  </a:cubicBezTo>
                  <a:close/>
                </a:path>
              </a:pathLst>
            </a:custGeom>
            <a:solidFill>
              <a:srgbClr val="0D3F83"/>
            </a:solidFill>
          </p:spPr>
          <p:txBody>
            <a:bodyPr/>
            <a:lstStyle/>
            <a:p>
              <a:pPr defTabSz="914411">
                <a:defRPr/>
              </a:pPr>
              <a:endParaRPr lang="en-US" sz="1200" dirty="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66675"/>
              <a:ext cx="2471078" cy="26524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914411">
                <a:lnSpc>
                  <a:spcPts val="2229"/>
                </a:lnSpc>
                <a:defRPr/>
              </a:pPr>
              <a:endParaRPr sz="1200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sp>
        <p:nvSpPr>
          <p:cNvPr id="6" name="Freeform 6"/>
          <p:cNvSpPr/>
          <p:nvPr/>
        </p:nvSpPr>
        <p:spPr>
          <a:xfrm rot="5400000">
            <a:off x="3802421" y="2178960"/>
            <a:ext cx="7568263" cy="2769684"/>
          </a:xfrm>
          <a:custGeom>
            <a:avLst/>
            <a:gdLst/>
            <a:ahLst/>
            <a:cxnLst/>
            <a:rect l="l" t="t" r="r" b="b"/>
            <a:pathLst>
              <a:path w="11352394" h="4154525">
                <a:moveTo>
                  <a:pt x="0" y="0"/>
                </a:moveTo>
                <a:lnTo>
                  <a:pt x="11352394" y="0"/>
                </a:lnTo>
                <a:lnTo>
                  <a:pt x="11352394" y="4154525"/>
                </a:lnTo>
                <a:lnTo>
                  <a:pt x="0" y="415452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610" b="-11686"/>
            </a:stretch>
          </a:blipFill>
        </p:spPr>
        <p:txBody>
          <a:bodyPr/>
          <a:lstStyle/>
          <a:p>
            <a:pPr defTabSz="914411">
              <a:defRPr/>
            </a:pPr>
            <a:endParaRPr lang="en-US" sz="1200">
              <a:solidFill>
                <a:prstClr val="black"/>
              </a:solidFill>
              <a:latin typeface="Aptos" panose="02110004020202020204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3329786" y="5754197"/>
            <a:ext cx="7689979" cy="7689979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038"/>
            </a:solidFill>
          </p:spPr>
          <p:txBody>
            <a:bodyPr/>
            <a:lstStyle/>
            <a:p>
              <a:pPr defTabSz="914411">
                <a:defRPr/>
              </a:pPr>
              <a:endParaRPr lang="en-US" sz="120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914411">
                <a:lnSpc>
                  <a:spcPts val="2229"/>
                </a:lnSpc>
                <a:defRPr/>
              </a:pPr>
              <a:endParaRPr sz="1200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691695" y="312235"/>
            <a:ext cx="5541723" cy="5615447"/>
            <a:chOff x="0" y="0"/>
            <a:chExt cx="812800" cy="82361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23613"/>
            </a:xfrm>
            <a:custGeom>
              <a:avLst/>
              <a:gdLst/>
              <a:ahLst/>
              <a:cxnLst/>
              <a:rect l="l" t="t" r="r" b="b"/>
              <a:pathLst>
                <a:path w="812800" h="823613">
                  <a:moveTo>
                    <a:pt x="406400" y="0"/>
                  </a:moveTo>
                  <a:cubicBezTo>
                    <a:pt x="181951" y="0"/>
                    <a:pt x="0" y="184372"/>
                    <a:pt x="0" y="411807"/>
                  </a:cubicBezTo>
                  <a:cubicBezTo>
                    <a:pt x="0" y="639241"/>
                    <a:pt x="181951" y="823613"/>
                    <a:pt x="406400" y="823613"/>
                  </a:cubicBezTo>
                  <a:cubicBezTo>
                    <a:pt x="630849" y="823613"/>
                    <a:pt x="812800" y="639241"/>
                    <a:pt x="812800" y="411807"/>
                  </a:cubicBezTo>
                  <a:cubicBezTo>
                    <a:pt x="812800" y="184372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665" r="-665"/>
              </a:stretch>
            </a:blipFill>
          </p:spPr>
          <p:txBody>
            <a:bodyPr/>
            <a:lstStyle/>
            <a:p>
              <a:pPr defTabSz="914411">
                <a:defRPr/>
              </a:pPr>
              <a:endParaRPr lang="en-US" sz="1200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 rot="-4317171">
            <a:off x="4982661" y="2913600"/>
            <a:ext cx="5175013" cy="3732894"/>
          </a:xfrm>
          <a:custGeom>
            <a:avLst/>
            <a:gdLst/>
            <a:ahLst/>
            <a:cxnLst/>
            <a:rect l="l" t="t" r="r" b="b"/>
            <a:pathLst>
              <a:path w="7762520" h="5599342">
                <a:moveTo>
                  <a:pt x="0" y="0"/>
                </a:moveTo>
                <a:lnTo>
                  <a:pt x="7762520" y="0"/>
                </a:lnTo>
                <a:lnTo>
                  <a:pt x="7762520" y="5599342"/>
                </a:lnTo>
                <a:lnTo>
                  <a:pt x="0" y="559934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b="-105002"/>
            </a:stretch>
          </a:blipFill>
        </p:spPr>
        <p:txBody>
          <a:bodyPr/>
          <a:lstStyle/>
          <a:p>
            <a:pPr defTabSz="914411">
              <a:defRPr/>
            </a:pPr>
            <a:endParaRPr lang="en-US" sz="1200">
              <a:solidFill>
                <a:prstClr val="black"/>
              </a:solidFill>
              <a:latin typeface="Aptos" panose="02110004020202020204"/>
            </a:endParaRPr>
          </a:p>
        </p:txBody>
      </p:sp>
      <p:grpSp>
        <p:nvGrpSpPr>
          <p:cNvPr id="13" name="Group 13"/>
          <p:cNvGrpSpPr/>
          <p:nvPr/>
        </p:nvGrpSpPr>
        <p:grpSpPr>
          <a:xfrm>
            <a:off x="6484972" y="272356"/>
            <a:ext cx="413444" cy="413444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D3F83"/>
            </a:solidFill>
          </p:spPr>
          <p:txBody>
            <a:bodyPr/>
            <a:lstStyle/>
            <a:p>
              <a:pPr defTabSz="914411">
                <a:defRPr/>
              </a:pPr>
              <a:endParaRPr lang="en-US" sz="120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914411">
                <a:lnSpc>
                  <a:spcPts val="2229"/>
                </a:lnSpc>
                <a:defRPr/>
              </a:pPr>
              <a:endParaRPr sz="1200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103523" y="-950597"/>
            <a:ext cx="1168215" cy="1168215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C038"/>
            </a:solidFill>
          </p:spPr>
          <p:txBody>
            <a:bodyPr/>
            <a:lstStyle/>
            <a:p>
              <a:pPr defTabSz="914411">
                <a:defRPr/>
              </a:pPr>
              <a:endParaRPr lang="en-US" sz="1200">
                <a:solidFill>
                  <a:prstClr val="black"/>
                </a:solidFill>
                <a:latin typeface="Aptos" panose="02110004020202020204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9525"/>
              <a:ext cx="660400" cy="72707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914411">
                <a:lnSpc>
                  <a:spcPts val="2229"/>
                </a:lnSpc>
                <a:defRPr/>
              </a:pPr>
              <a:endParaRPr sz="1200">
                <a:solidFill>
                  <a:prstClr val="black"/>
                </a:solidFill>
                <a:latin typeface="Aptos" panose="02110004020202020204"/>
              </a:endParaRPr>
            </a:p>
          </p:txBody>
        </p:sp>
      </p:grpSp>
      <p:sp>
        <p:nvSpPr>
          <p:cNvPr id="19" name="Freeform 19"/>
          <p:cNvSpPr/>
          <p:nvPr/>
        </p:nvSpPr>
        <p:spPr>
          <a:xfrm rot="-5863608" flipH="1">
            <a:off x="10701278" y="-128460"/>
            <a:ext cx="2628037" cy="2225444"/>
          </a:xfrm>
          <a:custGeom>
            <a:avLst/>
            <a:gdLst/>
            <a:ahLst/>
            <a:cxnLst/>
            <a:rect l="l" t="t" r="r" b="b"/>
            <a:pathLst>
              <a:path w="3942056" h="3338166">
                <a:moveTo>
                  <a:pt x="3942056" y="0"/>
                </a:moveTo>
                <a:lnTo>
                  <a:pt x="0" y="0"/>
                </a:lnTo>
                <a:lnTo>
                  <a:pt x="0" y="3338166"/>
                </a:lnTo>
                <a:lnTo>
                  <a:pt x="3942056" y="3338166"/>
                </a:lnTo>
                <a:lnTo>
                  <a:pt x="3942056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r="-109088"/>
            </a:stretch>
          </a:blipFill>
        </p:spPr>
        <p:txBody>
          <a:bodyPr/>
          <a:lstStyle/>
          <a:p>
            <a:pPr defTabSz="914411">
              <a:defRPr/>
            </a:pPr>
            <a:endParaRPr lang="en-US" sz="120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20" name="Freeform 20"/>
          <p:cNvSpPr/>
          <p:nvPr/>
        </p:nvSpPr>
        <p:spPr>
          <a:xfrm rot="-4855005">
            <a:off x="10674355" y="4789839"/>
            <a:ext cx="2628037" cy="2225444"/>
          </a:xfrm>
          <a:custGeom>
            <a:avLst/>
            <a:gdLst/>
            <a:ahLst/>
            <a:cxnLst/>
            <a:rect l="l" t="t" r="r" b="b"/>
            <a:pathLst>
              <a:path w="3942056" h="3338166">
                <a:moveTo>
                  <a:pt x="0" y="0"/>
                </a:moveTo>
                <a:lnTo>
                  <a:pt x="3942056" y="0"/>
                </a:lnTo>
                <a:lnTo>
                  <a:pt x="3942056" y="3338167"/>
                </a:lnTo>
                <a:lnTo>
                  <a:pt x="0" y="333816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109088"/>
            </a:stretch>
          </a:blipFill>
        </p:spPr>
        <p:txBody>
          <a:bodyPr/>
          <a:lstStyle/>
          <a:p>
            <a:pPr defTabSz="914411">
              <a:defRPr/>
            </a:pPr>
            <a:endParaRPr lang="en-US" sz="120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330922" y="5997849"/>
            <a:ext cx="517324" cy="517324"/>
          </a:xfrm>
          <a:custGeom>
            <a:avLst/>
            <a:gdLst/>
            <a:ahLst/>
            <a:cxnLst/>
            <a:rect l="l" t="t" r="r" b="b"/>
            <a:pathLst>
              <a:path w="775987" h="775987">
                <a:moveTo>
                  <a:pt x="0" y="0"/>
                </a:moveTo>
                <a:lnTo>
                  <a:pt x="775987" y="0"/>
                </a:lnTo>
                <a:lnTo>
                  <a:pt x="775987" y="775987"/>
                </a:lnTo>
                <a:lnTo>
                  <a:pt x="0" y="77598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914411">
              <a:defRPr/>
            </a:pPr>
            <a:endParaRPr lang="en-US" sz="120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863715" y="80530"/>
            <a:ext cx="3800233" cy="1182548"/>
          </a:xfrm>
          <a:custGeom>
            <a:avLst/>
            <a:gdLst/>
            <a:ahLst/>
            <a:cxnLst/>
            <a:rect l="l" t="t" r="r" b="b"/>
            <a:pathLst>
              <a:path w="5700349" h="2202354">
                <a:moveTo>
                  <a:pt x="0" y="0"/>
                </a:moveTo>
                <a:lnTo>
                  <a:pt x="5700349" y="0"/>
                </a:lnTo>
                <a:lnTo>
                  <a:pt x="5700349" y="2202354"/>
                </a:lnTo>
                <a:lnTo>
                  <a:pt x="0" y="220235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4251" b="-4251"/>
            </a:stretch>
          </a:blipFill>
        </p:spPr>
        <p:txBody>
          <a:bodyPr/>
          <a:lstStyle/>
          <a:p>
            <a:pPr defTabSz="914411">
              <a:defRPr/>
            </a:pPr>
            <a:endParaRPr lang="en-US" sz="120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23" name="Freeform 23"/>
          <p:cNvSpPr/>
          <p:nvPr/>
        </p:nvSpPr>
        <p:spPr>
          <a:xfrm>
            <a:off x="621939" y="4678011"/>
            <a:ext cx="1304834" cy="978082"/>
          </a:xfrm>
          <a:custGeom>
            <a:avLst/>
            <a:gdLst/>
            <a:ahLst/>
            <a:cxnLst/>
            <a:rect l="l" t="t" r="r" b="b"/>
            <a:pathLst>
              <a:path w="1957250" h="1467122">
                <a:moveTo>
                  <a:pt x="0" y="0"/>
                </a:moveTo>
                <a:lnTo>
                  <a:pt x="1957250" y="0"/>
                </a:lnTo>
                <a:lnTo>
                  <a:pt x="1957250" y="1467122"/>
                </a:lnTo>
                <a:lnTo>
                  <a:pt x="0" y="146712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 defTabSz="914411">
              <a:defRPr/>
            </a:pPr>
            <a:endParaRPr lang="en-US" sz="120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53518" y="1287376"/>
            <a:ext cx="5936773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411">
              <a:defRPr/>
            </a:pPr>
            <a:r>
              <a:rPr lang="en-US" sz="3200" b="1" dirty="0">
                <a:solidFill>
                  <a:srgbClr val="0C3E80"/>
                </a:solidFill>
                <a:latin typeface="Poppins Bold"/>
                <a:ea typeface="Poppins Bold"/>
                <a:cs typeface="Poppins Bold"/>
                <a:sym typeface="Poppins Bold"/>
              </a:rPr>
              <a:t>GREAT LAKES MINISTRIES</a:t>
            </a:r>
          </a:p>
          <a:p>
            <a:pPr algn="ctr" defTabSz="914411">
              <a:defRPr/>
            </a:pPr>
            <a:r>
              <a:rPr lang="en-US" sz="2800" b="1" dirty="0">
                <a:solidFill>
                  <a:srgbClr val="0C3E80"/>
                </a:solidFill>
                <a:latin typeface="Poppins Bold"/>
                <a:ea typeface="Poppins Bold"/>
                <a:cs typeface="Poppins Bold"/>
                <a:sym typeface="Poppins Bold"/>
              </a:rPr>
              <a:t>Regional Convention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450988" y="4849606"/>
            <a:ext cx="3000108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11">
              <a:lnSpc>
                <a:spcPts val="2396"/>
              </a:lnSpc>
              <a:defRPr/>
            </a:pPr>
            <a:r>
              <a:rPr lang="en-US" sz="2000" b="1" dirty="0">
                <a:solidFill>
                  <a:srgbClr val="0D3F83"/>
                </a:solidFill>
                <a:latin typeface="Poppins Bold"/>
                <a:ea typeface="Poppins Bold"/>
                <a:cs typeface="Poppins Bold"/>
                <a:sym typeface="Poppins Bold"/>
              </a:rPr>
              <a:t>Dr. Tim Harper</a:t>
            </a:r>
          </a:p>
          <a:p>
            <a:pPr defTabSz="914411">
              <a:lnSpc>
                <a:spcPts val="2396"/>
              </a:lnSpc>
              <a:defRPr/>
            </a:pPr>
            <a:r>
              <a:rPr lang="en-US" sz="2000" b="1" dirty="0">
                <a:solidFill>
                  <a:srgbClr val="0D3F83"/>
                </a:solidFill>
                <a:latin typeface="Poppins Bold"/>
                <a:ea typeface="Poppins Bold"/>
                <a:cs typeface="Poppins Bold"/>
                <a:sym typeface="Poppins Bold"/>
              </a:rPr>
              <a:t>Regional Bishop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54963" y="5950772"/>
            <a:ext cx="2550482" cy="296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4411">
              <a:lnSpc>
                <a:spcPts val="2396"/>
              </a:lnSpc>
              <a:defRPr/>
            </a:pPr>
            <a:r>
              <a:rPr lang="en-US" sz="1712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Visit Our Website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54964" y="6243810"/>
            <a:ext cx="3840795" cy="296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914411">
              <a:lnSpc>
                <a:spcPts val="2396"/>
              </a:lnSpc>
              <a:defRPr/>
            </a:pPr>
            <a:r>
              <a:rPr lang="en-US" sz="17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www.greatlakesregioncogop.org</a:t>
            </a:r>
            <a:endParaRPr lang="en-US" sz="1712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-593650" y="2359832"/>
            <a:ext cx="4920527" cy="3495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defTabSz="914411">
              <a:lnSpc>
                <a:spcPts val="2965"/>
              </a:lnSpc>
              <a:defRPr/>
            </a:pPr>
            <a:r>
              <a:rPr lang="en-US" sz="1801" b="1" spc="222" dirty="0">
                <a:solidFill>
                  <a:srgbClr val="FFFFFF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June 25-27, 2027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343934" y="5342946"/>
            <a:ext cx="4774020" cy="14459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914411">
              <a:lnSpc>
                <a:spcPts val="1860"/>
              </a:lnSpc>
              <a:defRPr/>
            </a:pPr>
            <a:r>
              <a:rPr lang="en-US" sz="1328" b="1" spc="25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John 14:12</a:t>
            </a:r>
          </a:p>
          <a:p>
            <a:pPr algn="ctr" defTabSz="914411">
              <a:lnSpc>
                <a:spcPts val="1860"/>
              </a:lnSpc>
              <a:defRPr/>
            </a:pPr>
            <a:r>
              <a:rPr lang="en-US" sz="1328" b="1" spc="25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Very truly I tell you, whoever believes in me will do the works I have been doing, and they will do even greater things than these, because I am going to the Father.</a:t>
            </a:r>
          </a:p>
          <a:p>
            <a:pPr algn="ctr" defTabSz="914411">
              <a:lnSpc>
                <a:spcPts val="1860"/>
              </a:lnSpc>
              <a:defRPr/>
            </a:pPr>
            <a:endParaRPr lang="en-US" sz="1328" b="1" spc="25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31" name="TextBox 18">
            <a:extLst>
              <a:ext uri="{FF2B5EF4-FFF2-40B4-BE49-F238E27FC236}">
                <a16:creationId xmlns:a16="http://schemas.microsoft.com/office/drawing/2014/main" id="{2526D571-A204-6098-FD0C-85BB43C99BF5}"/>
              </a:ext>
            </a:extLst>
          </p:cNvPr>
          <p:cNvSpPr txBox="1"/>
          <p:nvPr/>
        </p:nvSpPr>
        <p:spPr>
          <a:xfrm>
            <a:off x="143222" y="3005675"/>
            <a:ext cx="5720891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8">
              <a:defRPr/>
            </a:pPr>
            <a:r>
              <a:rPr lang="en-US" sz="2400" b="1" spc="400" dirty="0">
                <a:solidFill>
                  <a:schemeClr val="tx2">
                    <a:lumMod val="75000"/>
                    <a:lumOff val="25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New Location:</a:t>
            </a:r>
          </a:p>
          <a:p>
            <a:pPr algn="ctr" defTabSz="609638">
              <a:defRPr/>
            </a:pPr>
            <a:r>
              <a:rPr lang="en-US" sz="2400" spc="4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Indiana Wesleyan University</a:t>
            </a:r>
          </a:p>
          <a:p>
            <a:pPr algn="ctr" defTabSz="609638">
              <a:defRPr/>
            </a:pPr>
            <a:r>
              <a:rPr lang="en-US" sz="2400" spc="4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4201 S. Washington St.</a:t>
            </a:r>
          </a:p>
          <a:p>
            <a:pPr algn="ctr" defTabSz="609638">
              <a:defRPr/>
            </a:pPr>
            <a:r>
              <a:rPr lang="en-US" sz="2400" spc="4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Marion, IN 46953</a:t>
            </a:r>
            <a:endParaRPr lang="en-US" sz="1333" spc="4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412338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14781</TotalTime>
  <Words>421</Words>
  <Application>Microsoft Macintosh PowerPoint</Application>
  <PresentationFormat>Widescreen</PresentationFormat>
  <Paragraphs>106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Canva Sans Bold</vt:lpstr>
      <vt:lpstr>Poppins</vt:lpstr>
      <vt:lpstr>Poppins Bold</vt:lpstr>
      <vt:lpstr>Poppins Semi-Bold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Dexter Little</dc:creator>
  <cp:lastModifiedBy>Tim Harper</cp:lastModifiedBy>
  <cp:revision>14</cp:revision>
  <cp:lastPrinted>2025-04-23T18:41:32Z</cp:lastPrinted>
  <dcterms:created xsi:type="dcterms:W3CDTF">2025-02-17T17:18:38Z</dcterms:created>
  <dcterms:modified xsi:type="dcterms:W3CDTF">2026-07-01T23:09:40Z</dcterms:modified>
</cp:coreProperties>
</file>